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9" r:id="rId2"/>
  </p:sldMasterIdLst>
  <p:notesMasterIdLst>
    <p:notesMasterId r:id="rId41"/>
  </p:notesMasterIdLst>
  <p:sldIdLst>
    <p:sldId id="256" r:id="rId3"/>
    <p:sldId id="257" r:id="rId4"/>
    <p:sldId id="258" r:id="rId5"/>
    <p:sldId id="259" r:id="rId6"/>
    <p:sldId id="297" r:id="rId7"/>
    <p:sldId id="260" r:id="rId8"/>
    <p:sldId id="278" r:id="rId9"/>
    <p:sldId id="279" r:id="rId10"/>
    <p:sldId id="280" r:id="rId11"/>
    <p:sldId id="281" r:id="rId12"/>
    <p:sldId id="282" r:id="rId13"/>
    <p:sldId id="283" r:id="rId14"/>
    <p:sldId id="284" r:id="rId15"/>
    <p:sldId id="285" r:id="rId16"/>
    <p:sldId id="286" r:id="rId17"/>
    <p:sldId id="287" r:id="rId18"/>
    <p:sldId id="291" r:id="rId19"/>
    <p:sldId id="289" r:id="rId20"/>
    <p:sldId id="292" r:id="rId21"/>
    <p:sldId id="290" r:id="rId22"/>
    <p:sldId id="293" r:id="rId23"/>
    <p:sldId id="294" r:id="rId24"/>
    <p:sldId id="295" r:id="rId25"/>
    <p:sldId id="276" r:id="rId26"/>
    <p:sldId id="262" r:id="rId27"/>
    <p:sldId id="274" r:id="rId28"/>
    <p:sldId id="263" r:id="rId29"/>
    <p:sldId id="275" r:id="rId30"/>
    <p:sldId id="264" r:id="rId31"/>
    <p:sldId id="265" r:id="rId32"/>
    <p:sldId id="277" r:id="rId33"/>
    <p:sldId id="266" r:id="rId34"/>
    <p:sldId id="271" r:id="rId35"/>
    <p:sldId id="272" r:id="rId36"/>
    <p:sldId id="267" r:id="rId37"/>
    <p:sldId id="273" r:id="rId38"/>
    <p:sldId id="268" r:id="rId39"/>
    <p:sldId id="270" r:id="rId40"/>
  </p:sldIdLst>
  <p:sldSz cx="9144000" cy="5143500" type="screen16x9"/>
  <p:notesSz cx="6858000" cy="9144000"/>
  <p:embeddedFontLst>
    <p:embeddedFont>
      <p:font typeface="Nunito" pitchFamily="2" charset="77"/>
      <p:regular r:id="rId42"/>
      <p:bold r:id="rId43"/>
      <p:italic r:id="rId44"/>
      <p:boldItalic r:id="rId45"/>
    </p:embeddedFont>
    <p:embeddedFont>
      <p:font typeface="Nunito ExtraBold" panose="020F0502020204030204" pitchFamily="34" charset="0"/>
      <p:bold r:id="rId46"/>
      <p:italic r:id="rId47"/>
      <p:boldItalic r:id="rId48"/>
    </p:embeddedFont>
    <p:embeddedFont>
      <p:font typeface="Nunito SemiBold" panose="020F0502020204030204" pitchFamily="34" charset="0"/>
      <p:regular r:id="rId49"/>
      <p:bold r:id="rId50"/>
      <p:italic r:id="rId51"/>
      <p:boldItalic r:id="rId52"/>
    </p:embeddedFont>
    <p:embeddedFont>
      <p:font typeface="Roboto" panose="020000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7" roundtripDataSignature="AMtx7mi03vm39eUlkos2tC+PHWbmSx9qY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6A0F2F-7E48-4643-8541-3E955B89FB97}">
  <a:tblStyle styleId="{656A0F2F-7E48-4643-8541-3E955B89FB97}" styleName="Table_0">
    <a:wholeTbl>
      <a:tcTxStyle b="off" i="off">
        <a:font>
          <a:latin typeface="Arial"/>
          <a:ea typeface="Arial"/>
          <a:cs typeface="Arial"/>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5B9BD5"/>
              </a:solidFill>
              <a:prstDash val="solid"/>
              <a:round/>
              <a:headEnd type="none" w="sm" len="sm"/>
              <a:tailEnd type="none" w="sm" len="sm"/>
            </a:ln>
          </a:top>
          <a:bottom>
            <a:ln w="12700" cap="flat" cmpd="sng">
              <a:solidFill>
                <a:srgbClr val="5B9BD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rgbClr val="5B9BD5">
              <a:alpha val="20000"/>
            </a:srgbClr>
          </a:solidFill>
        </a:fill>
      </a:tcStyle>
    </a:band1H>
    <a:band2H>
      <a:tcTxStyle/>
      <a:tcStyle>
        <a:tcBdr/>
      </a:tcStyle>
    </a:band2H>
    <a:band1V>
      <a:tcTxStyle/>
      <a:tcStyle>
        <a:tcBdr/>
        <a:fill>
          <a:solidFill>
            <a:srgbClr val="5B9BD5">
              <a:alpha val="20000"/>
            </a:srgb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rgbClr val="5B9BD5"/>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rgbClr val="5B9BD5"/>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1"/>
  </p:normalViewPr>
  <p:slideViewPr>
    <p:cSldViewPr snapToGrid="0">
      <p:cViewPr varScale="1">
        <p:scale>
          <a:sx n="120" d="100"/>
          <a:sy n="120" d="100"/>
        </p:scale>
        <p:origin x="200" y="5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customschemas.google.com/relationships/presentationmetadata" Target="meta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608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73836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03810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21873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74788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94000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60619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44414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3513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98007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66327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7148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69489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09108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18314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63415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18124397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1181243970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18124397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1181243970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55397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e9006cb6c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10e9006cb6c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0e9006cb6c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10e9006cb6c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ae355de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10ae355dec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ae355de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10ae355dec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603925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0e9006cb6c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g10e9006cb6c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0e9006cb6c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g10e9006cb6c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344005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0e9006cb6c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g10e9006cb6c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182920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18124397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11812439701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18124397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11812439701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684211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181243970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g11812439701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ee00f67ea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g10ee00f67ea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g10ee00f67ea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
        <p:nvSpPr>
          <p:cNvPr id="192" name="Google Shape;192;g10ee00f67ea_0_55: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
              <a:t>| Proprietary content. ©Great Learning. All Rights Reserved. Unauthorized use or distribution prohibited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43713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55637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21581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85619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ge1a9588eba_0_9"/>
          <p:cNvSpPr txBox="1">
            <a:spLocks noGrp="1"/>
          </p:cNvSpPr>
          <p:nvPr>
            <p:ph type="ctrTitle"/>
          </p:nvPr>
        </p:nvSpPr>
        <p:spPr>
          <a:xfrm>
            <a:off x="2210208" y="744575"/>
            <a:ext cx="6622200" cy="2052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16" name="Google Shape;16;ge1a9588eba_0_9"/>
          <p:cNvSpPr txBox="1">
            <a:spLocks noGrp="1"/>
          </p:cNvSpPr>
          <p:nvPr>
            <p:ph type="subTitle" idx="1"/>
          </p:nvPr>
        </p:nvSpPr>
        <p:spPr>
          <a:xfrm>
            <a:off x="2210202" y="2834125"/>
            <a:ext cx="66222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7"/>
        <p:cNvGrpSpPr/>
        <p:nvPr/>
      </p:nvGrpSpPr>
      <p:grpSpPr>
        <a:xfrm>
          <a:off x="0" y="0"/>
          <a:ext cx="0" cy="0"/>
          <a:chOff x="0" y="0"/>
          <a:chExt cx="0" cy="0"/>
        </a:xfrm>
      </p:grpSpPr>
      <p:sp>
        <p:nvSpPr>
          <p:cNvPr id="48" name="Google Shape;48;ge1a9588eba_0_42"/>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pic>
        <p:nvPicPr>
          <p:cNvPr id="49" name="Google Shape;49;ge1a9588eba_0_42" descr="A close up of a logo&#10;&#10;Description automatically generated"/>
          <p:cNvPicPr preferRelativeResize="0"/>
          <p:nvPr/>
        </p:nvPicPr>
        <p:blipFill rotWithShape="1">
          <a:blip r:embed="rId2">
            <a:alphaModFix/>
          </a:blip>
          <a:srcRect l="42816" t="18359" r="37297" b="19152"/>
          <a:stretch/>
        </p:blipFill>
        <p:spPr>
          <a:xfrm>
            <a:off x="6052536" y="514443"/>
            <a:ext cx="2095112" cy="3703320"/>
          </a:xfrm>
          <a:prstGeom prst="rect">
            <a:avLst/>
          </a:prstGeom>
          <a:noFill/>
          <a:ln>
            <a:noFill/>
          </a:ln>
        </p:spPr>
      </p:pic>
      <p:sp>
        <p:nvSpPr>
          <p:cNvPr id="50" name="Google Shape;50;ge1a9588eba_0_42"/>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rtl="0">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51" name="Google Shape;51;ge1a9588eba_0_42"/>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i="0" u="none" strike="noStrike" cap="none">
                <a:solidFill>
                  <a:schemeClr val="lt1"/>
                </a:solidFill>
                <a:latin typeface="Nunito ExtraBold"/>
                <a:ea typeface="Nunito ExtraBold"/>
                <a:cs typeface="Nunito ExtraBold"/>
                <a:sym typeface="Nunito ExtraBold"/>
              </a:rPr>
              <a:t>Happy Learning </a:t>
            </a:r>
            <a:r>
              <a:rPr lang="en" sz="3300">
                <a:solidFill>
                  <a:schemeClr val="lt1"/>
                </a:solidFill>
                <a:latin typeface="Nunito ExtraBold"/>
                <a:ea typeface="Nunito ExtraBold"/>
                <a:cs typeface="Nunito ExtraBold"/>
                <a:sym typeface="Nunito ExtraBold"/>
              </a:rPr>
              <a:t>!</a:t>
            </a:r>
            <a:endParaRPr sz="3300" i="0" u="none" strike="noStrike" cap="none">
              <a:solidFill>
                <a:schemeClr val="lt1"/>
              </a:solidFill>
              <a:latin typeface="Nunito ExtraBold"/>
              <a:ea typeface="Nunito ExtraBold"/>
              <a:cs typeface="Nunito ExtraBold"/>
              <a:sym typeface="Nunito ExtraBold"/>
            </a:endParaRPr>
          </a:p>
        </p:txBody>
      </p:sp>
      <p:pic>
        <p:nvPicPr>
          <p:cNvPr id="52" name="Google Shape;52;ge1a9588eba_0_42"/>
          <p:cNvPicPr preferRelativeResize="0"/>
          <p:nvPr/>
        </p:nvPicPr>
        <p:blipFill>
          <a:blip r:embed="rId3">
            <a:alphaModFix/>
          </a:blip>
          <a:stretch>
            <a:fillRect/>
          </a:stretch>
        </p:blipFill>
        <p:spPr>
          <a:xfrm>
            <a:off x="295874" y="683275"/>
            <a:ext cx="3757725" cy="8258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g10ee00f67ea_0_71"/>
          <p:cNvSpPr txBox="1">
            <a:spLocks noGrp="1"/>
          </p:cNvSpPr>
          <p:nvPr>
            <p:ph type="ctrTitle"/>
          </p:nvPr>
        </p:nvSpPr>
        <p:spPr>
          <a:xfrm>
            <a:off x="2210208" y="744575"/>
            <a:ext cx="6622200" cy="2052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64" name="Google Shape;64;g10ee00f67ea_0_71"/>
          <p:cNvSpPr txBox="1">
            <a:spLocks noGrp="1"/>
          </p:cNvSpPr>
          <p:nvPr>
            <p:ph type="subTitle" idx="1"/>
          </p:nvPr>
        </p:nvSpPr>
        <p:spPr>
          <a:xfrm>
            <a:off x="2210202" y="2834125"/>
            <a:ext cx="66222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g10ee00f67ea_0_7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E39A9"/>
              </a:buClr>
              <a:buSzPts val="3600"/>
              <a:buNone/>
              <a:defRPr sz="3600">
                <a:solidFill>
                  <a:srgbClr val="0E39A9"/>
                </a:solidFill>
              </a:defRPr>
            </a:lvl1pPr>
            <a:lvl2pPr lvl="1" rtl="0">
              <a:spcBef>
                <a:spcPts val="0"/>
              </a:spcBef>
              <a:spcAft>
                <a:spcPts val="0"/>
              </a:spcAft>
              <a:buClr>
                <a:srgbClr val="0E39A9"/>
              </a:buClr>
              <a:buSzPts val="3600"/>
              <a:buNone/>
              <a:defRPr sz="3600">
                <a:solidFill>
                  <a:srgbClr val="0E39A9"/>
                </a:solidFill>
              </a:defRPr>
            </a:lvl2pPr>
            <a:lvl3pPr lvl="2" rtl="0">
              <a:spcBef>
                <a:spcPts val="0"/>
              </a:spcBef>
              <a:spcAft>
                <a:spcPts val="0"/>
              </a:spcAft>
              <a:buClr>
                <a:srgbClr val="0E39A9"/>
              </a:buClr>
              <a:buSzPts val="3600"/>
              <a:buNone/>
              <a:defRPr sz="3600">
                <a:solidFill>
                  <a:srgbClr val="0E39A9"/>
                </a:solidFill>
              </a:defRPr>
            </a:lvl3pPr>
            <a:lvl4pPr lvl="3" rtl="0">
              <a:spcBef>
                <a:spcPts val="0"/>
              </a:spcBef>
              <a:spcAft>
                <a:spcPts val="0"/>
              </a:spcAft>
              <a:buClr>
                <a:srgbClr val="0E39A9"/>
              </a:buClr>
              <a:buSzPts val="3600"/>
              <a:buNone/>
              <a:defRPr sz="3600">
                <a:solidFill>
                  <a:srgbClr val="0E39A9"/>
                </a:solidFill>
              </a:defRPr>
            </a:lvl4pPr>
            <a:lvl5pPr lvl="4" rtl="0">
              <a:spcBef>
                <a:spcPts val="0"/>
              </a:spcBef>
              <a:spcAft>
                <a:spcPts val="0"/>
              </a:spcAft>
              <a:buClr>
                <a:srgbClr val="0E39A9"/>
              </a:buClr>
              <a:buSzPts val="3600"/>
              <a:buNone/>
              <a:defRPr sz="3600">
                <a:solidFill>
                  <a:srgbClr val="0E39A9"/>
                </a:solidFill>
              </a:defRPr>
            </a:lvl5pPr>
            <a:lvl6pPr lvl="5" rtl="0">
              <a:spcBef>
                <a:spcPts val="0"/>
              </a:spcBef>
              <a:spcAft>
                <a:spcPts val="0"/>
              </a:spcAft>
              <a:buClr>
                <a:srgbClr val="0E39A9"/>
              </a:buClr>
              <a:buSzPts val="3600"/>
              <a:buNone/>
              <a:defRPr sz="3600">
                <a:solidFill>
                  <a:srgbClr val="0E39A9"/>
                </a:solidFill>
              </a:defRPr>
            </a:lvl6pPr>
            <a:lvl7pPr lvl="6" rtl="0">
              <a:spcBef>
                <a:spcPts val="0"/>
              </a:spcBef>
              <a:spcAft>
                <a:spcPts val="0"/>
              </a:spcAft>
              <a:buClr>
                <a:srgbClr val="0E39A9"/>
              </a:buClr>
              <a:buSzPts val="3600"/>
              <a:buNone/>
              <a:defRPr sz="3600">
                <a:solidFill>
                  <a:srgbClr val="0E39A9"/>
                </a:solidFill>
              </a:defRPr>
            </a:lvl7pPr>
            <a:lvl8pPr lvl="7" rtl="0">
              <a:spcBef>
                <a:spcPts val="0"/>
              </a:spcBef>
              <a:spcAft>
                <a:spcPts val="0"/>
              </a:spcAft>
              <a:buClr>
                <a:srgbClr val="0E39A9"/>
              </a:buClr>
              <a:buSzPts val="3600"/>
              <a:buNone/>
              <a:defRPr sz="3600">
                <a:solidFill>
                  <a:srgbClr val="0E39A9"/>
                </a:solidFill>
              </a:defRPr>
            </a:lvl8pPr>
            <a:lvl9pPr lvl="8" rtl="0">
              <a:spcBef>
                <a:spcPts val="0"/>
              </a:spcBef>
              <a:spcAft>
                <a:spcPts val="0"/>
              </a:spcAft>
              <a:buClr>
                <a:srgbClr val="0E39A9"/>
              </a:buClr>
              <a:buSzPts val="3600"/>
              <a:buNone/>
              <a:defRPr sz="3600">
                <a:solidFill>
                  <a:srgbClr val="0E39A9"/>
                </a:solidFill>
              </a:defRPr>
            </a:lvl9pPr>
          </a:lstStyle>
          <a:p>
            <a:endParaRPr/>
          </a:p>
        </p:txBody>
      </p:sp>
      <p:sp>
        <p:nvSpPr>
          <p:cNvPr id="67" name="Google Shape;67;g10ee00f67ea_0_74"/>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g10ee00f67ea_0_77"/>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70" name="Google Shape;70;g10ee00f67ea_0_77"/>
          <p:cNvSpPr txBox="1">
            <a:spLocks noGrp="1"/>
          </p:cNvSpPr>
          <p:nvPr>
            <p:ph type="body" idx="1"/>
          </p:nvPr>
        </p:nvSpPr>
        <p:spPr>
          <a:xfrm>
            <a:off x="202550" y="861975"/>
            <a:ext cx="8629800" cy="37068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Font typeface="Nunito"/>
              <a:buChar char="●"/>
              <a:defRPr>
                <a:latin typeface="Nunito"/>
                <a:ea typeface="Nunito"/>
                <a:cs typeface="Nunito"/>
                <a:sym typeface="Nunito"/>
              </a:defRPr>
            </a:lvl1pPr>
            <a:lvl2pPr marL="914400" lvl="1" indent="-311150" rtl="0">
              <a:spcBef>
                <a:spcPts val="1600"/>
              </a:spcBef>
              <a:spcAft>
                <a:spcPts val="0"/>
              </a:spcAft>
              <a:buSzPts val="1300"/>
              <a:buFont typeface="Nunito"/>
              <a:buChar char="○"/>
              <a:defRPr>
                <a:latin typeface="Nunito"/>
                <a:ea typeface="Nunito"/>
                <a:cs typeface="Nunito"/>
                <a:sym typeface="Nunito"/>
              </a:defRPr>
            </a:lvl2pPr>
            <a:lvl3pPr marL="1371600" lvl="2" indent="-304800" rtl="0">
              <a:spcBef>
                <a:spcPts val="1600"/>
              </a:spcBef>
              <a:spcAft>
                <a:spcPts val="0"/>
              </a:spcAft>
              <a:buSzPts val="1200"/>
              <a:buFont typeface="Nunito"/>
              <a:buChar char="■"/>
              <a:defRPr>
                <a:latin typeface="Nunito"/>
                <a:ea typeface="Nunito"/>
                <a:cs typeface="Nunito"/>
                <a:sym typeface="Nunito"/>
              </a:defRPr>
            </a:lvl3pPr>
            <a:lvl4pPr marL="1828800" lvl="3" indent="-298450" rtl="0">
              <a:spcBef>
                <a:spcPts val="1600"/>
              </a:spcBef>
              <a:spcAft>
                <a:spcPts val="0"/>
              </a:spcAft>
              <a:buSzPts val="1100"/>
              <a:buFont typeface="Nunito"/>
              <a:buChar char="●"/>
              <a:defRPr>
                <a:latin typeface="Nunito"/>
                <a:ea typeface="Nunito"/>
                <a:cs typeface="Nunito"/>
                <a:sym typeface="Nunito"/>
              </a:defRPr>
            </a:lvl4pPr>
            <a:lvl5pPr marL="2286000" lvl="4" indent="-292100" rtl="0">
              <a:spcBef>
                <a:spcPts val="1600"/>
              </a:spcBef>
              <a:spcAft>
                <a:spcPts val="0"/>
              </a:spcAft>
              <a:buSzPts val="1000"/>
              <a:buFont typeface="Nunito"/>
              <a:buChar char="○"/>
              <a:defRPr>
                <a:latin typeface="Nunito"/>
                <a:ea typeface="Nunito"/>
                <a:cs typeface="Nunito"/>
                <a:sym typeface="Nunito"/>
              </a:defRPr>
            </a:lvl5pPr>
            <a:lvl6pPr marL="2743200" lvl="5" indent="-285750" rtl="0">
              <a:spcBef>
                <a:spcPts val="1600"/>
              </a:spcBef>
              <a:spcAft>
                <a:spcPts val="0"/>
              </a:spcAft>
              <a:buSzPts val="900"/>
              <a:buFont typeface="Nunito"/>
              <a:buChar char="■"/>
              <a:defRPr>
                <a:latin typeface="Nunito"/>
                <a:ea typeface="Nunito"/>
                <a:cs typeface="Nunito"/>
                <a:sym typeface="Nunito"/>
              </a:defRPr>
            </a:lvl6pPr>
            <a:lvl7pPr marL="3200400" lvl="6" indent="-279400" rtl="0">
              <a:spcBef>
                <a:spcPts val="1600"/>
              </a:spcBef>
              <a:spcAft>
                <a:spcPts val="0"/>
              </a:spcAft>
              <a:buSzPts val="800"/>
              <a:buFont typeface="Nunito"/>
              <a:buChar char="●"/>
              <a:defRPr>
                <a:latin typeface="Nunito"/>
                <a:ea typeface="Nunito"/>
                <a:cs typeface="Nunito"/>
                <a:sym typeface="Nunito"/>
              </a:defRPr>
            </a:lvl7pPr>
            <a:lvl8pPr marL="3657600" lvl="7" indent="-273050" rtl="0">
              <a:spcBef>
                <a:spcPts val="1600"/>
              </a:spcBef>
              <a:spcAft>
                <a:spcPts val="0"/>
              </a:spcAft>
              <a:buSzPts val="700"/>
              <a:buFont typeface="Nunito"/>
              <a:buChar char="○"/>
              <a:defRPr>
                <a:latin typeface="Nunito"/>
                <a:ea typeface="Nunito"/>
                <a:cs typeface="Nunito"/>
                <a:sym typeface="Nunito"/>
              </a:defRPr>
            </a:lvl8pPr>
            <a:lvl9pPr marL="4114800" lvl="8" indent="-266700" rtl="0">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71" name="Google Shape;71;g10ee00f67ea_0_77"/>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72"/>
        <p:cNvGrpSpPr/>
        <p:nvPr/>
      </p:nvGrpSpPr>
      <p:grpSpPr>
        <a:xfrm>
          <a:off x="0" y="0"/>
          <a:ext cx="0" cy="0"/>
          <a:chOff x="0" y="0"/>
          <a:chExt cx="0" cy="0"/>
        </a:xfrm>
      </p:grpSpPr>
      <p:sp>
        <p:nvSpPr>
          <p:cNvPr id="73" name="Google Shape;73;g10ee00f67ea_0_81"/>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aphicFrame>
        <p:nvGraphicFramePr>
          <p:cNvPr id="74" name="Google Shape;74;g10ee00f67ea_0_81"/>
          <p:cNvGraphicFramePr/>
          <p:nvPr/>
        </p:nvGraphicFramePr>
        <p:xfrm>
          <a:off x="201942" y="833662"/>
          <a:ext cx="3000000" cy="3000000"/>
        </p:xfrm>
        <a:graphic>
          <a:graphicData uri="http://schemas.openxmlformats.org/drawingml/2006/table">
            <a:tbl>
              <a:tblPr firstRow="1" bandRow="1">
                <a:noFill/>
                <a:tableStyleId>{656A0F2F-7E48-4643-8541-3E955B89FB97}</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Cluster</a:t>
                      </a:r>
                      <a:endParaRPr>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Cluster Profile </a:t>
                      </a:r>
                      <a:endParaRPr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Business Insights for Marketing Team</a:t>
                      </a:r>
                      <a:endParaRPr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1</a:t>
                      </a:r>
                      <a:endParaRPr sz="120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Engage Online – Set up priority calling in lines – Upsell and Cross sell premium products</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2</a:t>
                      </a:r>
                      <a:endParaRPr sz="120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baseline="30000">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3</a:t>
                      </a:r>
                      <a:endParaRPr sz="120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75" name="Google Shape;75;g10ee00f67ea_0_81"/>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6"/>
        <p:cNvGrpSpPr/>
        <p:nvPr/>
      </p:nvGrpSpPr>
      <p:grpSpPr>
        <a:xfrm>
          <a:off x="0" y="0"/>
          <a:ext cx="0" cy="0"/>
          <a:chOff x="0" y="0"/>
          <a:chExt cx="0" cy="0"/>
        </a:xfrm>
      </p:grpSpPr>
      <p:sp>
        <p:nvSpPr>
          <p:cNvPr id="77" name="Google Shape;77;g10ee00f67ea_0_85"/>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78" name="Google Shape;78;g10ee00f67ea_0_8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g10ee00f67ea_0_8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0" name="Google Shape;80;g10ee00f67ea_0_85"/>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sp>
        <p:nvSpPr>
          <p:cNvPr id="82" name="Google Shape;82;g10ee00f67ea_0_90"/>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83" name="Google Shape;83;g10ee00f67ea_0_90"/>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sp>
        <p:nvSpPr>
          <p:cNvPr id="85" name="Google Shape;85;g10ee00f67ea_0_9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6" name="Google Shape;86;g10ee00f67ea_0_93"/>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g10ee00f67ea_0_9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g10ee00f67ea_0_9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0" name="Google Shape;90;g10ee00f67ea_0_9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1" name="Google Shape;91;g10ee00f67ea_0_9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rtl="0">
              <a:spcBef>
                <a:spcPts val="0"/>
              </a:spcBef>
              <a:spcAft>
                <a:spcPts val="0"/>
              </a:spcAft>
              <a:buSzPts val="1500"/>
              <a:buChar char="●"/>
              <a:defRPr/>
            </a:lvl1pPr>
            <a:lvl2pPr marL="914400" lvl="1" indent="-311150" rtl="0">
              <a:spcBef>
                <a:spcPts val="1600"/>
              </a:spcBef>
              <a:spcAft>
                <a:spcPts val="0"/>
              </a:spcAft>
              <a:buSzPts val="1300"/>
              <a:buChar char="○"/>
              <a:defRPr/>
            </a:lvl2pPr>
            <a:lvl3pPr marL="1371600" lvl="2" indent="-304800" rtl="0">
              <a:spcBef>
                <a:spcPts val="1600"/>
              </a:spcBef>
              <a:spcAft>
                <a:spcPts val="0"/>
              </a:spcAft>
              <a:buSzPts val="1200"/>
              <a:buChar char="■"/>
              <a:defRPr/>
            </a:lvl3pPr>
            <a:lvl4pPr marL="1828800" lvl="3" indent="-298450" rtl="0">
              <a:spcBef>
                <a:spcPts val="1600"/>
              </a:spcBef>
              <a:spcAft>
                <a:spcPts val="0"/>
              </a:spcAft>
              <a:buSzPts val="1100"/>
              <a:buChar char="●"/>
              <a:defRPr/>
            </a:lvl4pPr>
            <a:lvl5pPr marL="2286000" lvl="4" indent="-292100" rtl="0">
              <a:spcBef>
                <a:spcPts val="1600"/>
              </a:spcBef>
              <a:spcAft>
                <a:spcPts val="0"/>
              </a:spcAft>
              <a:buSzPts val="1000"/>
              <a:buChar char="○"/>
              <a:defRPr/>
            </a:lvl5pPr>
            <a:lvl6pPr marL="2743200" lvl="5" indent="-285750" rtl="0">
              <a:spcBef>
                <a:spcPts val="1600"/>
              </a:spcBef>
              <a:spcAft>
                <a:spcPts val="0"/>
              </a:spcAft>
              <a:buSzPts val="900"/>
              <a:buChar char="■"/>
              <a:defRPr/>
            </a:lvl6pPr>
            <a:lvl7pPr marL="3200400" lvl="6" indent="-279400" rtl="0">
              <a:spcBef>
                <a:spcPts val="1600"/>
              </a:spcBef>
              <a:spcAft>
                <a:spcPts val="0"/>
              </a:spcAft>
              <a:buSzPts val="800"/>
              <a:buChar char="●"/>
              <a:defRPr/>
            </a:lvl7pPr>
            <a:lvl8pPr marL="3657600" lvl="7" indent="-273050" rtl="0">
              <a:spcBef>
                <a:spcPts val="1600"/>
              </a:spcBef>
              <a:spcAft>
                <a:spcPts val="0"/>
              </a:spcAft>
              <a:buSzPts val="700"/>
              <a:buChar char="○"/>
              <a:defRPr/>
            </a:lvl8pPr>
            <a:lvl9pPr marL="4114800" lvl="8" indent="-266700" rtl="0">
              <a:spcBef>
                <a:spcPts val="1600"/>
              </a:spcBef>
              <a:spcAft>
                <a:spcPts val="1600"/>
              </a:spcAft>
              <a:buSzPts val="600"/>
              <a:buChar char="■"/>
              <a:defRPr/>
            </a:lvl9pPr>
          </a:lstStyle>
          <a:p>
            <a:endParaRPr/>
          </a:p>
        </p:txBody>
      </p:sp>
      <p:sp>
        <p:nvSpPr>
          <p:cNvPr id="92" name="Google Shape;92;g10ee00f67ea_0_96"/>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g10ee00f67ea_0_102"/>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ge1a9588eba_0_1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E39A9"/>
              </a:buClr>
              <a:buSzPts val="3600"/>
              <a:buNone/>
              <a:defRPr sz="3600">
                <a:solidFill>
                  <a:srgbClr val="0E39A9"/>
                </a:solidFill>
              </a:defRPr>
            </a:lvl1pPr>
            <a:lvl2pPr lvl="1" rtl="0">
              <a:spcBef>
                <a:spcPts val="0"/>
              </a:spcBef>
              <a:spcAft>
                <a:spcPts val="0"/>
              </a:spcAft>
              <a:buClr>
                <a:srgbClr val="0E39A9"/>
              </a:buClr>
              <a:buSzPts val="3600"/>
              <a:buNone/>
              <a:defRPr sz="3600">
                <a:solidFill>
                  <a:srgbClr val="0E39A9"/>
                </a:solidFill>
              </a:defRPr>
            </a:lvl2pPr>
            <a:lvl3pPr lvl="2" rtl="0">
              <a:spcBef>
                <a:spcPts val="0"/>
              </a:spcBef>
              <a:spcAft>
                <a:spcPts val="0"/>
              </a:spcAft>
              <a:buClr>
                <a:srgbClr val="0E39A9"/>
              </a:buClr>
              <a:buSzPts val="3600"/>
              <a:buNone/>
              <a:defRPr sz="3600">
                <a:solidFill>
                  <a:srgbClr val="0E39A9"/>
                </a:solidFill>
              </a:defRPr>
            </a:lvl3pPr>
            <a:lvl4pPr lvl="3" rtl="0">
              <a:spcBef>
                <a:spcPts val="0"/>
              </a:spcBef>
              <a:spcAft>
                <a:spcPts val="0"/>
              </a:spcAft>
              <a:buClr>
                <a:srgbClr val="0E39A9"/>
              </a:buClr>
              <a:buSzPts val="3600"/>
              <a:buNone/>
              <a:defRPr sz="3600">
                <a:solidFill>
                  <a:srgbClr val="0E39A9"/>
                </a:solidFill>
              </a:defRPr>
            </a:lvl4pPr>
            <a:lvl5pPr lvl="4" rtl="0">
              <a:spcBef>
                <a:spcPts val="0"/>
              </a:spcBef>
              <a:spcAft>
                <a:spcPts val="0"/>
              </a:spcAft>
              <a:buClr>
                <a:srgbClr val="0E39A9"/>
              </a:buClr>
              <a:buSzPts val="3600"/>
              <a:buNone/>
              <a:defRPr sz="3600">
                <a:solidFill>
                  <a:srgbClr val="0E39A9"/>
                </a:solidFill>
              </a:defRPr>
            </a:lvl5pPr>
            <a:lvl6pPr lvl="5" rtl="0">
              <a:spcBef>
                <a:spcPts val="0"/>
              </a:spcBef>
              <a:spcAft>
                <a:spcPts val="0"/>
              </a:spcAft>
              <a:buClr>
                <a:srgbClr val="0E39A9"/>
              </a:buClr>
              <a:buSzPts val="3600"/>
              <a:buNone/>
              <a:defRPr sz="3600">
                <a:solidFill>
                  <a:srgbClr val="0E39A9"/>
                </a:solidFill>
              </a:defRPr>
            </a:lvl6pPr>
            <a:lvl7pPr lvl="6" rtl="0">
              <a:spcBef>
                <a:spcPts val="0"/>
              </a:spcBef>
              <a:spcAft>
                <a:spcPts val="0"/>
              </a:spcAft>
              <a:buClr>
                <a:srgbClr val="0E39A9"/>
              </a:buClr>
              <a:buSzPts val="3600"/>
              <a:buNone/>
              <a:defRPr sz="3600">
                <a:solidFill>
                  <a:srgbClr val="0E39A9"/>
                </a:solidFill>
              </a:defRPr>
            </a:lvl7pPr>
            <a:lvl8pPr lvl="7" rtl="0">
              <a:spcBef>
                <a:spcPts val="0"/>
              </a:spcBef>
              <a:spcAft>
                <a:spcPts val="0"/>
              </a:spcAft>
              <a:buClr>
                <a:srgbClr val="0E39A9"/>
              </a:buClr>
              <a:buSzPts val="3600"/>
              <a:buNone/>
              <a:defRPr sz="3600">
                <a:solidFill>
                  <a:srgbClr val="0E39A9"/>
                </a:solidFill>
              </a:defRPr>
            </a:lvl8pPr>
            <a:lvl9pPr lvl="8" rtl="0">
              <a:spcBef>
                <a:spcPts val="0"/>
              </a:spcBef>
              <a:spcAft>
                <a:spcPts val="0"/>
              </a:spcAft>
              <a:buClr>
                <a:srgbClr val="0E39A9"/>
              </a:buClr>
              <a:buSzPts val="3600"/>
              <a:buNone/>
              <a:defRPr sz="3600">
                <a:solidFill>
                  <a:srgbClr val="0E39A9"/>
                </a:solidFill>
              </a:defRPr>
            </a:lvl9pPr>
          </a:lstStyle>
          <a:p>
            <a:endParaRPr/>
          </a:p>
        </p:txBody>
      </p:sp>
      <p:sp>
        <p:nvSpPr>
          <p:cNvPr id="19" name="Google Shape;19;ge1a9588eba_0_12"/>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95"/>
        <p:cNvGrpSpPr/>
        <p:nvPr/>
      </p:nvGrpSpPr>
      <p:grpSpPr>
        <a:xfrm>
          <a:off x="0" y="0"/>
          <a:ext cx="0" cy="0"/>
          <a:chOff x="0" y="0"/>
          <a:chExt cx="0" cy="0"/>
        </a:xfrm>
      </p:grpSpPr>
      <p:sp>
        <p:nvSpPr>
          <p:cNvPr id="96" name="Google Shape;96;g10ee00f67ea_0_104"/>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pic>
        <p:nvPicPr>
          <p:cNvPr id="97" name="Google Shape;97;g10ee00f67ea_0_104" descr="A close up of a logo&#10;&#10;Description automatically generated"/>
          <p:cNvPicPr preferRelativeResize="0"/>
          <p:nvPr/>
        </p:nvPicPr>
        <p:blipFill rotWithShape="1">
          <a:blip r:embed="rId2">
            <a:alphaModFix/>
          </a:blip>
          <a:srcRect l="42816" t="18359" r="37297" b="19152"/>
          <a:stretch/>
        </p:blipFill>
        <p:spPr>
          <a:xfrm>
            <a:off x="6052536" y="514443"/>
            <a:ext cx="2095112" cy="3703320"/>
          </a:xfrm>
          <a:prstGeom prst="rect">
            <a:avLst/>
          </a:prstGeom>
          <a:noFill/>
          <a:ln>
            <a:noFill/>
          </a:ln>
        </p:spPr>
      </p:pic>
      <p:sp>
        <p:nvSpPr>
          <p:cNvPr id="98" name="Google Shape;98;g10ee00f67ea_0_104"/>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rtl="0">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99" name="Google Shape;99;g10ee00f67ea_0_104"/>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i="0" u="none" strike="noStrike" cap="none">
                <a:solidFill>
                  <a:schemeClr val="lt1"/>
                </a:solidFill>
                <a:latin typeface="Nunito ExtraBold"/>
                <a:ea typeface="Nunito ExtraBold"/>
                <a:cs typeface="Nunito ExtraBold"/>
                <a:sym typeface="Nunito ExtraBold"/>
              </a:rPr>
              <a:t>Happy Learning </a:t>
            </a:r>
            <a:r>
              <a:rPr lang="en" sz="3300">
                <a:solidFill>
                  <a:schemeClr val="lt1"/>
                </a:solidFill>
                <a:latin typeface="Nunito ExtraBold"/>
                <a:ea typeface="Nunito ExtraBold"/>
                <a:cs typeface="Nunito ExtraBold"/>
                <a:sym typeface="Nunito ExtraBold"/>
              </a:rPr>
              <a:t>!</a:t>
            </a:r>
            <a:endParaRPr sz="3300" i="0" u="none" strike="noStrike" cap="none">
              <a:solidFill>
                <a:schemeClr val="lt1"/>
              </a:solidFill>
              <a:latin typeface="Nunito ExtraBold"/>
              <a:ea typeface="Nunito ExtraBold"/>
              <a:cs typeface="Nunito ExtraBold"/>
              <a:sym typeface="Nunito ExtraBold"/>
            </a:endParaRPr>
          </a:p>
        </p:txBody>
      </p:sp>
      <p:pic>
        <p:nvPicPr>
          <p:cNvPr id="100" name="Google Shape;100;g10ee00f67ea_0_104"/>
          <p:cNvPicPr preferRelativeResize="0"/>
          <p:nvPr/>
        </p:nvPicPr>
        <p:blipFill>
          <a:blip r:embed="rId3">
            <a:alphaModFix/>
          </a:blip>
          <a:stretch>
            <a:fillRect/>
          </a:stretch>
        </p:blipFill>
        <p:spPr>
          <a:xfrm>
            <a:off x="421875" y="769949"/>
            <a:ext cx="3071452" cy="12612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ge1a9588eba_0_15"/>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2" name="Google Shape;22;ge1a9588eba_0_15"/>
          <p:cNvSpPr txBox="1">
            <a:spLocks noGrp="1"/>
          </p:cNvSpPr>
          <p:nvPr>
            <p:ph type="body" idx="1"/>
          </p:nvPr>
        </p:nvSpPr>
        <p:spPr>
          <a:xfrm>
            <a:off x="202550" y="861975"/>
            <a:ext cx="8629800" cy="37068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Font typeface="Nunito"/>
              <a:buChar char="●"/>
              <a:defRPr>
                <a:latin typeface="Nunito"/>
                <a:ea typeface="Nunito"/>
                <a:cs typeface="Nunito"/>
                <a:sym typeface="Nunito"/>
              </a:defRPr>
            </a:lvl1pPr>
            <a:lvl2pPr marL="914400" lvl="1" indent="-311150" rtl="0">
              <a:spcBef>
                <a:spcPts val="1600"/>
              </a:spcBef>
              <a:spcAft>
                <a:spcPts val="0"/>
              </a:spcAft>
              <a:buSzPts val="1300"/>
              <a:buFont typeface="Nunito"/>
              <a:buChar char="○"/>
              <a:defRPr>
                <a:latin typeface="Nunito"/>
                <a:ea typeface="Nunito"/>
                <a:cs typeface="Nunito"/>
                <a:sym typeface="Nunito"/>
              </a:defRPr>
            </a:lvl2pPr>
            <a:lvl3pPr marL="1371600" lvl="2" indent="-304800" rtl="0">
              <a:spcBef>
                <a:spcPts val="1600"/>
              </a:spcBef>
              <a:spcAft>
                <a:spcPts val="0"/>
              </a:spcAft>
              <a:buSzPts val="1200"/>
              <a:buFont typeface="Nunito"/>
              <a:buChar char="■"/>
              <a:defRPr>
                <a:latin typeface="Nunito"/>
                <a:ea typeface="Nunito"/>
                <a:cs typeface="Nunito"/>
                <a:sym typeface="Nunito"/>
              </a:defRPr>
            </a:lvl3pPr>
            <a:lvl4pPr marL="1828800" lvl="3" indent="-298450" rtl="0">
              <a:spcBef>
                <a:spcPts val="1600"/>
              </a:spcBef>
              <a:spcAft>
                <a:spcPts val="0"/>
              </a:spcAft>
              <a:buSzPts val="1100"/>
              <a:buFont typeface="Nunito"/>
              <a:buChar char="●"/>
              <a:defRPr>
                <a:latin typeface="Nunito"/>
                <a:ea typeface="Nunito"/>
                <a:cs typeface="Nunito"/>
                <a:sym typeface="Nunito"/>
              </a:defRPr>
            </a:lvl4pPr>
            <a:lvl5pPr marL="2286000" lvl="4" indent="-292100" rtl="0">
              <a:spcBef>
                <a:spcPts val="1600"/>
              </a:spcBef>
              <a:spcAft>
                <a:spcPts val="0"/>
              </a:spcAft>
              <a:buSzPts val="1000"/>
              <a:buFont typeface="Nunito"/>
              <a:buChar char="○"/>
              <a:defRPr>
                <a:latin typeface="Nunito"/>
                <a:ea typeface="Nunito"/>
                <a:cs typeface="Nunito"/>
                <a:sym typeface="Nunito"/>
              </a:defRPr>
            </a:lvl5pPr>
            <a:lvl6pPr marL="2743200" lvl="5" indent="-285750" rtl="0">
              <a:spcBef>
                <a:spcPts val="1600"/>
              </a:spcBef>
              <a:spcAft>
                <a:spcPts val="0"/>
              </a:spcAft>
              <a:buSzPts val="900"/>
              <a:buFont typeface="Nunito"/>
              <a:buChar char="■"/>
              <a:defRPr>
                <a:latin typeface="Nunito"/>
                <a:ea typeface="Nunito"/>
                <a:cs typeface="Nunito"/>
                <a:sym typeface="Nunito"/>
              </a:defRPr>
            </a:lvl6pPr>
            <a:lvl7pPr marL="3200400" lvl="6" indent="-279400" rtl="0">
              <a:spcBef>
                <a:spcPts val="1600"/>
              </a:spcBef>
              <a:spcAft>
                <a:spcPts val="0"/>
              </a:spcAft>
              <a:buSzPts val="800"/>
              <a:buFont typeface="Nunito"/>
              <a:buChar char="●"/>
              <a:defRPr>
                <a:latin typeface="Nunito"/>
                <a:ea typeface="Nunito"/>
                <a:cs typeface="Nunito"/>
                <a:sym typeface="Nunito"/>
              </a:defRPr>
            </a:lvl7pPr>
            <a:lvl8pPr marL="3657600" lvl="7" indent="-273050" rtl="0">
              <a:spcBef>
                <a:spcPts val="1600"/>
              </a:spcBef>
              <a:spcAft>
                <a:spcPts val="0"/>
              </a:spcAft>
              <a:buSzPts val="700"/>
              <a:buFont typeface="Nunito"/>
              <a:buChar char="○"/>
              <a:defRPr>
                <a:latin typeface="Nunito"/>
                <a:ea typeface="Nunito"/>
                <a:cs typeface="Nunito"/>
                <a:sym typeface="Nunito"/>
              </a:defRPr>
            </a:lvl8pPr>
            <a:lvl9pPr marL="4114800" lvl="8" indent="-266700" rtl="0">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23" name="Google Shape;23;ge1a9588eba_0_15"/>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24"/>
        <p:cNvGrpSpPr/>
        <p:nvPr/>
      </p:nvGrpSpPr>
      <p:grpSpPr>
        <a:xfrm>
          <a:off x="0" y="0"/>
          <a:ext cx="0" cy="0"/>
          <a:chOff x="0" y="0"/>
          <a:chExt cx="0" cy="0"/>
        </a:xfrm>
      </p:grpSpPr>
      <p:sp>
        <p:nvSpPr>
          <p:cNvPr id="25" name="Google Shape;25;ge1a9588eba_0_19"/>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aphicFrame>
        <p:nvGraphicFramePr>
          <p:cNvPr id="26" name="Google Shape;26;ge1a9588eba_0_19"/>
          <p:cNvGraphicFramePr/>
          <p:nvPr/>
        </p:nvGraphicFramePr>
        <p:xfrm>
          <a:off x="201942" y="833662"/>
          <a:ext cx="3000000" cy="3000000"/>
        </p:xfrm>
        <a:graphic>
          <a:graphicData uri="http://schemas.openxmlformats.org/drawingml/2006/table">
            <a:tbl>
              <a:tblPr firstRow="1" bandRow="1">
                <a:noFill/>
                <a:tableStyleId>{656A0F2F-7E48-4643-8541-3E955B89FB97}</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Cluster</a:t>
                      </a:r>
                      <a:endParaRPr>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Cluster Profile </a:t>
                      </a:r>
                      <a:endParaRPr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Business Insights for Marketing Team</a:t>
                      </a:r>
                      <a:endParaRPr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1</a:t>
                      </a:r>
                      <a:endParaRPr sz="120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Engage Online – Set up priority calling in lines – Upsell and Cross sell premium products</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2</a:t>
                      </a:r>
                      <a:endParaRPr sz="120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baseline="30000">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3</a:t>
                      </a:r>
                      <a:endParaRPr sz="120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27" name="Google Shape;27;ge1a9588eba_0_19"/>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e1a9588eba_0_23"/>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30" name="Google Shape;30;ge1a9588eba_0_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ge1a9588eba_0_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2" name="Google Shape;32;ge1a9588eba_0_23"/>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ge1a9588eba_0_28"/>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35" name="Google Shape;35;ge1a9588eba_0_28"/>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ge1a9588eba_0_3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8" name="Google Shape;38;ge1a9588eba_0_31"/>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ge1a9588eba_0_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ge1a9588eba_0_3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2" name="Google Shape;42;ge1a9588eba_0_3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3" name="Google Shape;43;ge1a9588eba_0_3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rtl="0">
              <a:spcBef>
                <a:spcPts val="0"/>
              </a:spcBef>
              <a:spcAft>
                <a:spcPts val="0"/>
              </a:spcAft>
              <a:buSzPts val="1500"/>
              <a:buChar char="●"/>
              <a:defRPr/>
            </a:lvl1pPr>
            <a:lvl2pPr marL="914400" lvl="1" indent="-311150" rtl="0">
              <a:spcBef>
                <a:spcPts val="1600"/>
              </a:spcBef>
              <a:spcAft>
                <a:spcPts val="0"/>
              </a:spcAft>
              <a:buSzPts val="1300"/>
              <a:buChar char="○"/>
              <a:defRPr/>
            </a:lvl2pPr>
            <a:lvl3pPr marL="1371600" lvl="2" indent="-304800" rtl="0">
              <a:spcBef>
                <a:spcPts val="1600"/>
              </a:spcBef>
              <a:spcAft>
                <a:spcPts val="0"/>
              </a:spcAft>
              <a:buSzPts val="1200"/>
              <a:buChar char="■"/>
              <a:defRPr/>
            </a:lvl3pPr>
            <a:lvl4pPr marL="1828800" lvl="3" indent="-298450" rtl="0">
              <a:spcBef>
                <a:spcPts val="1600"/>
              </a:spcBef>
              <a:spcAft>
                <a:spcPts val="0"/>
              </a:spcAft>
              <a:buSzPts val="1100"/>
              <a:buChar char="●"/>
              <a:defRPr/>
            </a:lvl4pPr>
            <a:lvl5pPr marL="2286000" lvl="4" indent="-292100" rtl="0">
              <a:spcBef>
                <a:spcPts val="1600"/>
              </a:spcBef>
              <a:spcAft>
                <a:spcPts val="0"/>
              </a:spcAft>
              <a:buSzPts val="1000"/>
              <a:buChar char="○"/>
              <a:defRPr/>
            </a:lvl5pPr>
            <a:lvl6pPr marL="2743200" lvl="5" indent="-285750" rtl="0">
              <a:spcBef>
                <a:spcPts val="1600"/>
              </a:spcBef>
              <a:spcAft>
                <a:spcPts val="0"/>
              </a:spcAft>
              <a:buSzPts val="900"/>
              <a:buChar char="■"/>
              <a:defRPr/>
            </a:lvl6pPr>
            <a:lvl7pPr marL="3200400" lvl="6" indent="-279400" rtl="0">
              <a:spcBef>
                <a:spcPts val="1600"/>
              </a:spcBef>
              <a:spcAft>
                <a:spcPts val="0"/>
              </a:spcAft>
              <a:buSzPts val="800"/>
              <a:buChar char="●"/>
              <a:defRPr/>
            </a:lvl7pPr>
            <a:lvl8pPr marL="3657600" lvl="7" indent="-273050" rtl="0">
              <a:spcBef>
                <a:spcPts val="1600"/>
              </a:spcBef>
              <a:spcAft>
                <a:spcPts val="0"/>
              </a:spcAft>
              <a:buSzPts val="700"/>
              <a:buChar char="○"/>
              <a:defRPr/>
            </a:lvl8pPr>
            <a:lvl9pPr marL="4114800" lvl="8" indent="-266700" rtl="0">
              <a:spcBef>
                <a:spcPts val="1600"/>
              </a:spcBef>
              <a:spcAft>
                <a:spcPts val="1600"/>
              </a:spcAft>
              <a:buSzPts val="600"/>
              <a:buChar char="■"/>
              <a:defRPr/>
            </a:lvl9pPr>
          </a:lstStyle>
          <a:p>
            <a:endParaRPr/>
          </a:p>
        </p:txBody>
      </p:sp>
      <p:sp>
        <p:nvSpPr>
          <p:cNvPr id="44" name="Google Shape;44;ge1a9588eba_0_34"/>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ge1a9588eba_0_40"/>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e1a9588eba_0_0"/>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200"/>
              <a:buFont typeface="Nunito"/>
              <a:buNone/>
              <a:defRPr sz="2200" b="1">
                <a:solidFill>
                  <a:srgbClr val="434343"/>
                </a:solidFill>
                <a:latin typeface="Nunito"/>
                <a:ea typeface="Nunito"/>
                <a:cs typeface="Nunito"/>
                <a:sym typeface="Nunito"/>
              </a:defRPr>
            </a:lvl1pPr>
            <a:lvl2pPr lvl="1"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2pPr>
            <a:lvl3pPr lvl="2"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3pPr>
            <a:lvl4pPr lvl="3"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4pPr>
            <a:lvl5pPr lvl="4"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5pPr>
            <a:lvl6pPr lvl="5"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6pPr>
            <a:lvl7pPr lvl="6"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7pPr>
            <a:lvl8pPr lvl="7"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8pPr>
            <a:lvl9pPr lvl="8"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9pPr>
          </a:lstStyle>
          <a:p>
            <a:endParaRPr/>
          </a:p>
        </p:txBody>
      </p:sp>
      <p:sp>
        <p:nvSpPr>
          <p:cNvPr id="7" name="Google Shape;7;ge1a9588eba_0_0"/>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lvl="0" indent="-32385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1pPr>
            <a:lvl2pPr marL="914400" lvl="1" indent="-311150" rtl="0">
              <a:lnSpc>
                <a:spcPct val="115000"/>
              </a:lnSpc>
              <a:spcBef>
                <a:spcPts val="1600"/>
              </a:spcBef>
              <a:spcAft>
                <a:spcPts val="0"/>
              </a:spcAft>
              <a:buClr>
                <a:schemeClr val="dk2"/>
              </a:buClr>
              <a:buSzPts val="1300"/>
              <a:buFont typeface="Nunito"/>
              <a:buChar char="○"/>
              <a:defRPr sz="1300">
                <a:solidFill>
                  <a:schemeClr val="dk2"/>
                </a:solidFill>
                <a:latin typeface="Nunito"/>
                <a:ea typeface="Nunito"/>
                <a:cs typeface="Nunito"/>
                <a:sym typeface="Nunito"/>
              </a:defRPr>
            </a:lvl2pPr>
            <a:lvl3pPr marL="1371600" lvl="2" indent="-304800" rtl="0">
              <a:lnSpc>
                <a:spcPct val="115000"/>
              </a:lnSpc>
              <a:spcBef>
                <a:spcPts val="1600"/>
              </a:spcBef>
              <a:spcAft>
                <a:spcPts val="0"/>
              </a:spcAft>
              <a:buClr>
                <a:schemeClr val="dk2"/>
              </a:buClr>
              <a:buSzPts val="1200"/>
              <a:buFont typeface="Nunito"/>
              <a:buChar char="■"/>
              <a:defRPr sz="1200">
                <a:solidFill>
                  <a:schemeClr val="dk2"/>
                </a:solidFill>
                <a:latin typeface="Nunito"/>
                <a:ea typeface="Nunito"/>
                <a:cs typeface="Nunito"/>
                <a:sym typeface="Nunito"/>
              </a:defRPr>
            </a:lvl3pPr>
            <a:lvl4pPr marL="1828800" lvl="3"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2100" rtl="0">
              <a:lnSpc>
                <a:spcPct val="115000"/>
              </a:lnSpc>
              <a:spcBef>
                <a:spcPts val="1600"/>
              </a:spcBef>
              <a:spcAft>
                <a:spcPts val="0"/>
              </a:spcAft>
              <a:buClr>
                <a:schemeClr val="dk2"/>
              </a:buClr>
              <a:buSzPts val="1000"/>
              <a:buFont typeface="Nunito"/>
              <a:buChar char="○"/>
              <a:defRPr sz="1000">
                <a:solidFill>
                  <a:schemeClr val="dk2"/>
                </a:solidFill>
                <a:latin typeface="Nunito"/>
                <a:ea typeface="Nunito"/>
                <a:cs typeface="Nunito"/>
                <a:sym typeface="Nunito"/>
              </a:defRPr>
            </a:lvl5pPr>
            <a:lvl6pPr marL="2743200" lvl="5" indent="-285750" rtl="0">
              <a:lnSpc>
                <a:spcPct val="115000"/>
              </a:lnSpc>
              <a:spcBef>
                <a:spcPts val="1600"/>
              </a:spcBef>
              <a:spcAft>
                <a:spcPts val="0"/>
              </a:spcAft>
              <a:buClr>
                <a:schemeClr val="dk2"/>
              </a:buClr>
              <a:buSzPts val="900"/>
              <a:buFont typeface="Nunito"/>
              <a:buChar char="■"/>
              <a:defRPr sz="900">
                <a:solidFill>
                  <a:schemeClr val="dk2"/>
                </a:solidFill>
                <a:latin typeface="Nunito"/>
                <a:ea typeface="Nunito"/>
                <a:cs typeface="Nunito"/>
                <a:sym typeface="Nunito"/>
              </a:defRPr>
            </a:lvl6pPr>
            <a:lvl7pPr marL="3200400" lvl="6" indent="-279400" rtl="0">
              <a:lnSpc>
                <a:spcPct val="115000"/>
              </a:lnSpc>
              <a:spcBef>
                <a:spcPts val="1600"/>
              </a:spcBef>
              <a:spcAft>
                <a:spcPts val="0"/>
              </a:spcAft>
              <a:buClr>
                <a:schemeClr val="dk2"/>
              </a:buClr>
              <a:buSzPts val="800"/>
              <a:buFont typeface="Nunito"/>
              <a:buChar char="●"/>
              <a:defRPr sz="800">
                <a:solidFill>
                  <a:schemeClr val="dk2"/>
                </a:solidFill>
                <a:latin typeface="Nunito"/>
                <a:ea typeface="Nunito"/>
                <a:cs typeface="Nunito"/>
                <a:sym typeface="Nunito"/>
              </a:defRPr>
            </a:lvl7pPr>
            <a:lvl8pPr marL="3657600" lvl="7" indent="-273050" rtl="0">
              <a:lnSpc>
                <a:spcPct val="115000"/>
              </a:lnSpc>
              <a:spcBef>
                <a:spcPts val="1600"/>
              </a:spcBef>
              <a:spcAft>
                <a:spcPts val="0"/>
              </a:spcAft>
              <a:buClr>
                <a:schemeClr val="dk2"/>
              </a:buClr>
              <a:buSzPts val="700"/>
              <a:buFont typeface="Nunito"/>
              <a:buChar char="○"/>
              <a:defRPr sz="700">
                <a:solidFill>
                  <a:schemeClr val="dk2"/>
                </a:solidFill>
                <a:latin typeface="Nunito"/>
                <a:ea typeface="Nunito"/>
                <a:cs typeface="Nunito"/>
                <a:sym typeface="Nunito"/>
              </a:defRPr>
            </a:lvl8pPr>
            <a:lvl9pPr marL="4114800" lvl="8" indent="-266700" rtl="0">
              <a:lnSpc>
                <a:spcPct val="115000"/>
              </a:lnSpc>
              <a:spcBef>
                <a:spcPts val="1600"/>
              </a:spcBef>
              <a:spcAft>
                <a:spcPts val="1600"/>
              </a:spcAft>
              <a:buClr>
                <a:schemeClr val="dk2"/>
              </a:buClr>
              <a:buSzPts val="600"/>
              <a:buFont typeface="Nunito"/>
              <a:buChar char="■"/>
              <a:defRPr sz="600">
                <a:solidFill>
                  <a:schemeClr val="dk2"/>
                </a:solidFill>
                <a:latin typeface="Nunito"/>
                <a:ea typeface="Nunito"/>
                <a:cs typeface="Nunito"/>
                <a:sym typeface="Nunito"/>
              </a:defRPr>
            </a:lvl9pPr>
          </a:lstStyle>
          <a:p>
            <a:endParaRPr/>
          </a:p>
        </p:txBody>
      </p:sp>
      <p:sp>
        <p:nvSpPr>
          <p:cNvPr id="8" name="Google Shape;8;ge1a9588eba_0_0"/>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lvl="0" indent="0" algn="ctr" rtl="0">
              <a:lnSpc>
                <a:spcPct val="102500"/>
              </a:lnSpc>
              <a:spcBef>
                <a:spcPts val="0"/>
              </a:spcBef>
              <a:spcAft>
                <a:spcPts val="0"/>
              </a:spcAft>
              <a:buNone/>
            </a:pPr>
            <a:r>
              <a:rPr lang="en" sz="700" b="1">
                <a:solidFill>
                  <a:srgbClr val="434343"/>
                </a:solidFill>
                <a:latin typeface="Nunito"/>
                <a:ea typeface="Nunito"/>
                <a:cs typeface="Nunito"/>
                <a:sym typeface="Nunito"/>
              </a:rPr>
              <a:t>Proprietary content. © Great Learning. All Rights Reserved. Unauthorized use or distribution prohibited.</a:t>
            </a:r>
            <a:endParaRPr sz="700" b="1">
              <a:solidFill>
                <a:srgbClr val="434343"/>
              </a:solidFill>
              <a:latin typeface="Nunito"/>
              <a:ea typeface="Nunito"/>
              <a:cs typeface="Nunito"/>
              <a:sym typeface="Nunito"/>
            </a:endParaRPr>
          </a:p>
        </p:txBody>
      </p:sp>
      <p:sp>
        <p:nvSpPr>
          <p:cNvPr id="9" name="Google Shape;9;ge1a9588eba_0_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lvl="0" algn="ctr" rtl="0">
              <a:buNone/>
              <a:defRPr sz="800" b="1">
                <a:solidFill>
                  <a:srgbClr val="434343"/>
                </a:solidFill>
                <a:latin typeface="Nunito"/>
                <a:ea typeface="Nunito"/>
                <a:cs typeface="Nunito"/>
                <a:sym typeface="Nunito"/>
              </a:defRPr>
            </a:lvl1pPr>
            <a:lvl2pPr lvl="1" algn="ctr" rtl="0">
              <a:buNone/>
              <a:defRPr sz="800" b="1">
                <a:solidFill>
                  <a:srgbClr val="434343"/>
                </a:solidFill>
                <a:latin typeface="Nunito"/>
                <a:ea typeface="Nunito"/>
                <a:cs typeface="Nunito"/>
                <a:sym typeface="Nunito"/>
              </a:defRPr>
            </a:lvl2pPr>
            <a:lvl3pPr lvl="2" algn="ctr" rtl="0">
              <a:buNone/>
              <a:defRPr sz="800" b="1">
                <a:solidFill>
                  <a:srgbClr val="434343"/>
                </a:solidFill>
                <a:latin typeface="Nunito"/>
                <a:ea typeface="Nunito"/>
                <a:cs typeface="Nunito"/>
                <a:sym typeface="Nunito"/>
              </a:defRPr>
            </a:lvl3pPr>
            <a:lvl4pPr lvl="3" algn="ctr" rtl="0">
              <a:buNone/>
              <a:defRPr sz="800" b="1">
                <a:solidFill>
                  <a:srgbClr val="434343"/>
                </a:solidFill>
                <a:latin typeface="Nunito"/>
                <a:ea typeface="Nunito"/>
                <a:cs typeface="Nunito"/>
                <a:sym typeface="Nunito"/>
              </a:defRPr>
            </a:lvl4pPr>
            <a:lvl5pPr lvl="4" algn="ctr" rtl="0">
              <a:buNone/>
              <a:defRPr sz="800" b="1">
                <a:solidFill>
                  <a:srgbClr val="434343"/>
                </a:solidFill>
                <a:latin typeface="Nunito"/>
                <a:ea typeface="Nunito"/>
                <a:cs typeface="Nunito"/>
                <a:sym typeface="Nunito"/>
              </a:defRPr>
            </a:lvl5pPr>
            <a:lvl6pPr lvl="5" algn="ctr" rtl="0">
              <a:buNone/>
              <a:defRPr sz="800" b="1">
                <a:solidFill>
                  <a:srgbClr val="434343"/>
                </a:solidFill>
                <a:latin typeface="Nunito"/>
                <a:ea typeface="Nunito"/>
                <a:cs typeface="Nunito"/>
                <a:sym typeface="Nunito"/>
              </a:defRPr>
            </a:lvl6pPr>
            <a:lvl7pPr lvl="6" algn="ctr" rtl="0">
              <a:buNone/>
              <a:defRPr sz="800" b="1">
                <a:solidFill>
                  <a:srgbClr val="434343"/>
                </a:solidFill>
                <a:latin typeface="Nunito"/>
                <a:ea typeface="Nunito"/>
                <a:cs typeface="Nunito"/>
                <a:sym typeface="Nunito"/>
              </a:defRPr>
            </a:lvl7pPr>
            <a:lvl8pPr lvl="7" algn="ctr" rtl="0">
              <a:buNone/>
              <a:defRPr sz="800" b="1">
                <a:solidFill>
                  <a:srgbClr val="434343"/>
                </a:solidFill>
                <a:latin typeface="Nunito"/>
                <a:ea typeface="Nunito"/>
                <a:cs typeface="Nunito"/>
                <a:sym typeface="Nunito"/>
              </a:defRPr>
            </a:lvl8pPr>
            <a:lvl9pPr lvl="8" algn="ctr"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10" name="Google Shape;10;ge1a9588eba_0_0"/>
          <p:cNvPicPr preferRelativeResize="0"/>
          <p:nvPr/>
        </p:nvPicPr>
        <p:blipFill>
          <a:blip r:embed="rId12">
            <a:alphaModFix/>
          </a:blip>
          <a:stretch>
            <a:fillRect/>
          </a:stretch>
        </p:blipFill>
        <p:spPr>
          <a:xfrm>
            <a:off x="7669500" y="68264"/>
            <a:ext cx="1395476" cy="572701"/>
          </a:xfrm>
          <a:prstGeom prst="rect">
            <a:avLst/>
          </a:prstGeom>
          <a:noFill/>
          <a:ln>
            <a:noFill/>
          </a:ln>
        </p:spPr>
      </p:pic>
      <p:grpSp>
        <p:nvGrpSpPr>
          <p:cNvPr id="11" name="Google Shape;11;ge1a9588eba_0_0"/>
          <p:cNvGrpSpPr/>
          <p:nvPr/>
        </p:nvGrpSpPr>
        <p:grpSpPr>
          <a:xfrm>
            <a:off x="6593" y="10"/>
            <a:ext cx="175500" cy="709221"/>
            <a:chOff x="6593" y="10"/>
            <a:chExt cx="175500" cy="709221"/>
          </a:xfrm>
        </p:grpSpPr>
        <p:sp>
          <p:nvSpPr>
            <p:cNvPr id="12" name="Google Shape;12;ge1a9588eba_0_0"/>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ge1a9588eba_0_0"/>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3"/>
        <p:cNvGrpSpPr/>
        <p:nvPr/>
      </p:nvGrpSpPr>
      <p:grpSpPr>
        <a:xfrm>
          <a:off x="0" y="0"/>
          <a:ext cx="0" cy="0"/>
          <a:chOff x="0" y="0"/>
          <a:chExt cx="0" cy="0"/>
        </a:xfrm>
      </p:grpSpPr>
      <p:sp>
        <p:nvSpPr>
          <p:cNvPr id="54" name="Google Shape;54;g10ee00f67ea_0_62"/>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200"/>
              <a:buFont typeface="Nunito"/>
              <a:buNone/>
              <a:defRPr sz="2200" b="1">
                <a:solidFill>
                  <a:srgbClr val="434343"/>
                </a:solidFill>
                <a:latin typeface="Nunito"/>
                <a:ea typeface="Nunito"/>
                <a:cs typeface="Nunito"/>
                <a:sym typeface="Nunito"/>
              </a:defRPr>
            </a:lvl1pPr>
            <a:lvl2pPr lvl="1"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2pPr>
            <a:lvl3pPr lvl="2"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3pPr>
            <a:lvl4pPr lvl="3"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4pPr>
            <a:lvl5pPr lvl="4"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5pPr>
            <a:lvl6pPr lvl="5"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6pPr>
            <a:lvl7pPr lvl="6"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7pPr>
            <a:lvl8pPr lvl="7"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8pPr>
            <a:lvl9pPr lvl="8"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9pPr>
          </a:lstStyle>
          <a:p>
            <a:endParaRPr/>
          </a:p>
        </p:txBody>
      </p:sp>
      <p:sp>
        <p:nvSpPr>
          <p:cNvPr id="55" name="Google Shape;55;g10ee00f67ea_0_62"/>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lvl="0" indent="-32385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1pPr>
            <a:lvl2pPr marL="914400" lvl="1" indent="-311150" rtl="0">
              <a:lnSpc>
                <a:spcPct val="115000"/>
              </a:lnSpc>
              <a:spcBef>
                <a:spcPts val="1600"/>
              </a:spcBef>
              <a:spcAft>
                <a:spcPts val="0"/>
              </a:spcAft>
              <a:buClr>
                <a:schemeClr val="dk2"/>
              </a:buClr>
              <a:buSzPts val="1300"/>
              <a:buFont typeface="Nunito"/>
              <a:buChar char="○"/>
              <a:defRPr sz="1300">
                <a:solidFill>
                  <a:schemeClr val="dk2"/>
                </a:solidFill>
                <a:latin typeface="Nunito"/>
                <a:ea typeface="Nunito"/>
                <a:cs typeface="Nunito"/>
                <a:sym typeface="Nunito"/>
              </a:defRPr>
            </a:lvl2pPr>
            <a:lvl3pPr marL="1371600" lvl="2" indent="-304800" rtl="0">
              <a:lnSpc>
                <a:spcPct val="115000"/>
              </a:lnSpc>
              <a:spcBef>
                <a:spcPts val="1600"/>
              </a:spcBef>
              <a:spcAft>
                <a:spcPts val="0"/>
              </a:spcAft>
              <a:buClr>
                <a:schemeClr val="dk2"/>
              </a:buClr>
              <a:buSzPts val="1200"/>
              <a:buFont typeface="Nunito"/>
              <a:buChar char="■"/>
              <a:defRPr sz="1200">
                <a:solidFill>
                  <a:schemeClr val="dk2"/>
                </a:solidFill>
                <a:latin typeface="Nunito"/>
                <a:ea typeface="Nunito"/>
                <a:cs typeface="Nunito"/>
                <a:sym typeface="Nunito"/>
              </a:defRPr>
            </a:lvl3pPr>
            <a:lvl4pPr marL="1828800" lvl="3"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2100" rtl="0">
              <a:lnSpc>
                <a:spcPct val="115000"/>
              </a:lnSpc>
              <a:spcBef>
                <a:spcPts val="1600"/>
              </a:spcBef>
              <a:spcAft>
                <a:spcPts val="0"/>
              </a:spcAft>
              <a:buClr>
                <a:schemeClr val="dk2"/>
              </a:buClr>
              <a:buSzPts val="1000"/>
              <a:buFont typeface="Nunito"/>
              <a:buChar char="○"/>
              <a:defRPr sz="1000">
                <a:solidFill>
                  <a:schemeClr val="dk2"/>
                </a:solidFill>
                <a:latin typeface="Nunito"/>
                <a:ea typeface="Nunito"/>
                <a:cs typeface="Nunito"/>
                <a:sym typeface="Nunito"/>
              </a:defRPr>
            </a:lvl5pPr>
            <a:lvl6pPr marL="2743200" lvl="5" indent="-285750" rtl="0">
              <a:lnSpc>
                <a:spcPct val="115000"/>
              </a:lnSpc>
              <a:spcBef>
                <a:spcPts val="1600"/>
              </a:spcBef>
              <a:spcAft>
                <a:spcPts val="0"/>
              </a:spcAft>
              <a:buClr>
                <a:schemeClr val="dk2"/>
              </a:buClr>
              <a:buSzPts val="900"/>
              <a:buFont typeface="Nunito"/>
              <a:buChar char="■"/>
              <a:defRPr sz="900">
                <a:solidFill>
                  <a:schemeClr val="dk2"/>
                </a:solidFill>
                <a:latin typeface="Nunito"/>
                <a:ea typeface="Nunito"/>
                <a:cs typeface="Nunito"/>
                <a:sym typeface="Nunito"/>
              </a:defRPr>
            </a:lvl6pPr>
            <a:lvl7pPr marL="3200400" lvl="6" indent="-279400" rtl="0">
              <a:lnSpc>
                <a:spcPct val="115000"/>
              </a:lnSpc>
              <a:spcBef>
                <a:spcPts val="1600"/>
              </a:spcBef>
              <a:spcAft>
                <a:spcPts val="0"/>
              </a:spcAft>
              <a:buClr>
                <a:schemeClr val="dk2"/>
              </a:buClr>
              <a:buSzPts val="800"/>
              <a:buFont typeface="Nunito"/>
              <a:buChar char="●"/>
              <a:defRPr sz="800">
                <a:solidFill>
                  <a:schemeClr val="dk2"/>
                </a:solidFill>
                <a:latin typeface="Nunito"/>
                <a:ea typeface="Nunito"/>
                <a:cs typeface="Nunito"/>
                <a:sym typeface="Nunito"/>
              </a:defRPr>
            </a:lvl7pPr>
            <a:lvl8pPr marL="3657600" lvl="7" indent="-273050" rtl="0">
              <a:lnSpc>
                <a:spcPct val="115000"/>
              </a:lnSpc>
              <a:spcBef>
                <a:spcPts val="1600"/>
              </a:spcBef>
              <a:spcAft>
                <a:spcPts val="0"/>
              </a:spcAft>
              <a:buClr>
                <a:schemeClr val="dk2"/>
              </a:buClr>
              <a:buSzPts val="700"/>
              <a:buFont typeface="Nunito"/>
              <a:buChar char="○"/>
              <a:defRPr sz="700">
                <a:solidFill>
                  <a:schemeClr val="dk2"/>
                </a:solidFill>
                <a:latin typeface="Nunito"/>
                <a:ea typeface="Nunito"/>
                <a:cs typeface="Nunito"/>
                <a:sym typeface="Nunito"/>
              </a:defRPr>
            </a:lvl8pPr>
            <a:lvl9pPr marL="4114800" lvl="8" indent="-266700" rtl="0">
              <a:lnSpc>
                <a:spcPct val="115000"/>
              </a:lnSpc>
              <a:spcBef>
                <a:spcPts val="1600"/>
              </a:spcBef>
              <a:spcAft>
                <a:spcPts val="1600"/>
              </a:spcAft>
              <a:buClr>
                <a:schemeClr val="dk2"/>
              </a:buClr>
              <a:buSzPts val="600"/>
              <a:buFont typeface="Nunito"/>
              <a:buChar char="■"/>
              <a:defRPr sz="600">
                <a:solidFill>
                  <a:schemeClr val="dk2"/>
                </a:solidFill>
                <a:latin typeface="Nunito"/>
                <a:ea typeface="Nunito"/>
                <a:cs typeface="Nunito"/>
                <a:sym typeface="Nunito"/>
              </a:defRPr>
            </a:lvl9pPr>
          </a:lstStyle>
          <a:p>
            <a:endParaRPr/>
          </a:p>
        </p:txBody>
      </p:sp>
      <p:sp>
        <p:nvSpPr>
          <p:cNvPr id="56" name="Google Shape;56;g10ee00f67ea_0_62"/>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lvl="0" indent="0" algn="ctr" rtl="0">
              <a:lnSpc>
                <a:spcPct val="102500"/>
              </a:lnSpc>
              <a:spcBef>
                <a:spcPts val="0"/>
              </a:spcBef>
              <a:spcAft>
                <a:spcPts val="0"/>
              </a:spcAft>
              <a:buNone/>
            </a:pPr>
            <a:r>
              <a:rPr lang="en" sz="700" b="1">
                <a:solidFill>
                  <a:srgbClr val="434343"/>
                </a:solidFill>
                <a:latin typeface="Nunito"/>
                <a:ea typeface="Nunito"/>
                <a:cs typeface="Nunito"/>
                <a:sym typeface="Nunito"/>
              </a:rPr>
              <a:t>Proprietary content. © Great Learning. All Rights Reserved. Unauthorized use or distribution prohibited.</a:t>
            </a:r>
            <a:endParaRPr sz="700" b="1">
              <a:solidFill>
                <a:srgbClr val="434343"/>
              </a:solidFill>
              <a:latin typeface="Nunito"/>
              <a:ea typeface="Nunito"/>
              <a:cs typeface="Nunito"/>
              <a:sym typeface="Nunito"/>
            </a:endParaRPr>
          </a:p>
        </p:txBody>
      </p:sp>
      <p:sp>
        <p:nvSpPr>
          <p:cNvPr id="57" name="Google Shape;57;g10ee00f67ea_0_6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lvl="0" algn="ctr" rtl="0">
              <a:buNone/>
              <a:defRPr sz="800" b="1">
                <a:solidFill>
                  <a:srgbClr val="434343"/>
                </a:solidFill>
                <a:latin typeface="Nunito"/>
                <a:ea typeface="Nunito"/>
                <a:cs typeface="Nunito"/>
                <a:sym typeface="Nunito"/>
              </a:defRPr>
            </a:lvl1pPr>
            <a:lvl2pPr lvl="1" algn="ctr" rtl="0">
              <a:buNone/>
              <a:defRPr sz="800" b="1">
                <a:solidFill>
                  <a:srgbClr val="434343"/>
                </a:solidFill>
                <a:latin typeface="Nunito"/>
                <a:ea typeface="Nunito"/>
                <a:cs typeface="Nunito"/>
                <a:sym typeface="Nunito"/>
              </a:defRPr>
            </a:lvl2pPr>
            <a:lvl3pPr lvl="2" algn="ctr" rtl="0">
              <a:buNone/>
              <a:defRPr sz="800" b="1">
                <a:solidFill>
                  <a:srgbClr val="434343"/>
                </a:solidFill>
                <a:latin typeface="Nunito"/>
                <a:ea typeface="Nunito"/>
                <a:cs typeface="Nunito"/>
                <a:sym typeface="Nunito"/>
              </a:defRPr>
            </a:lvl3pPr>
            <a:lvl4pPr lvl="3" algn="ctr" rtl="0">
              <a:buNone/>
              <a:defRPr sz="800" b="1">
                <a:solidFill>
                  <a:srgbClr val="434343"/>
                </a:solidFill>
                <a:latin typeface="Nunito"/>
                <a:ea typeface="Nunito"/>
                <a:cs typeface="Nunito"/>
                <a:sym typeface="Nunito"/>
              </a:defRPr>
            </a:lvl4pPr>
            <a:lvl5pPr lvl="4" algn="ctr" rtl="0">
              <a:buNone/>
              <a:defRPr sz="800" b="1">
                <a:solidFill>
                  <a:srgbClr val="434343"/>
                </a:solidFill>
                <a:latin typeface="Nunito"/>
                <a:ea typeface="Nunito"/>
                <a:cs typeface="Nunito"/>
                <a:sym typeface="Nunito"/>
              </a:defRPr>
            </a:lvl5pPr>
            <a:lvl6pPr lvl="5" algn="ctr" rtl="0">
              <a:buNone/>
              <a:defRPr sz="800" b="1">
                <a:solidFill>
                  <a:srgbClr val="434343"/>
                </a:solidFill>
                <a:latin typeface="Nunito"/>
                <a:ea typeface="Nunito"/>
                <a:cs typeface="Nunito"/>
                <a:sym typeface="Nunito"/>
              </a:defRPr>
            </a:lvl6pPr>
            <a:lvl7pPr lvl="6" algn="ctr" rtl="0">
              <a:buNone/>
              <a:defRPr sz="800" b="1">
                <a:solidFill>
                  <a:srgbClr val="434343"/>
                </a:solidFill>
                <a:latin typeface="Nunito"/>
                <a:ea typeface="Nunito"/>
                <a:cs typeface="Nunito"/>
                <a:sym typeface="Nunito"/>
              </a:defRPr>
            </a:lvl7pPr>
            <a:lvl8pPr lvl="7" algn="ctr" rtl="0">
              <a:buNone/>
              <a:defRPr sz="800" b="1">
                <a:solidFill>
                  <a:srgbClr val="434343"/>
                </a:solidFill>
                <a:latin typeface="Nunito"/>
                <a:ea typeface="Nunito"/>
                <a:cs typeface="Nunito"/>
                <a:sym typeface="Nunito"/>
              </a:defRPr>
            </a:lvl8pPr>
            <a:lvl9pPr lvl="8" algn="ctr"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58" name="Google Shape;58;g10ee00f67ea_0_62"/>
          <p:cNvPicPr preferRelativeResize="0"/>
          <p:nvPr/>
        </p:nvPicPr>
        <p:blipFill>
          <a:blip r:embed="rId12">
            <a:alphaModFix/>
          </a:blip>
          <a:stretch>
            <a:fillRect/>
          </a:stretch>
        </p:blipFill>
        <p:spPr>
          <a:xfrm>
            <a:off x="7669500" y="68264"/>
            <a:ext cx="1395476" cy="572701"/>
          </a:xfrm>
          <a:prstGeom prst="rect">
            <a:avLst/>
          </a:prstGeom>
          <a:noFill/>
          <a:ln>
            <a:noFill/>
          </a:ln>
        </p:spPr>
      </p:pic>
      <p:grpSp>
        <p:nvGrpSpPr>
          <p:cNvPr id="59" name="Google Shape;59;g10ee00f67ea_0_62"/>
          <p:cNvGrpSpPr/>
          <p:nvPr/>
        </p:nvGrpSpPr>
        <p:grpSpPr>
          <a:xfrm>
            <a:off x="6593" y="10"/>
            <a:ext cx="175500" cy="709221"/>
            <a:chOff x="6593" y="10"/>
            <a:chExt cx="175500" cy="709221"/>
          </a:xfrm>
        </p:grpSpPr>
        <p:sp>
          <p:nvSpPr>
            <p:cNvPr id="60" name="Google Shape;60;g10ee00f67ea_0_62"/>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g10ee00f67ea_0_62"/>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mc:AlternateContent xmlns:mc="http://schemas.openxmlformats.org/markup-compatibility/2006" xmlns:p14="http://schemas.microsoft.com/office/powerpoint/2010/main">
    <mc:Choice Requires="p14">
      <p:transition p14:dur="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807868" y="1020932"/>
            <a:ext cx="7386220" cy="972818"/>
          </a:xfrm>
          <a:prstGeom prst="rect">
            <a:avLst/>
          </a:prstGeom>
          <a:noFill/>
          <a:ln>
            <a:noFill/>
          </a:ln>
        </p:spPr>
        <p:txBody>
          <a:bodyPr spcFirstLastPara="1" wrap="square" lIns="91425" tIns="91425" rIns="91425" bIns="91425" anchor="b" anchorCtr="0">
            <a:noAutofit/>
          </a:bodyPr>
          <a:lstStyle/>
          <a:p>
            <a:r>
              <a:rPr lang="en-US" sz="3200" dirty="0" err="1"/>
              <a:t>Trade&amp;Ahead</a:t>
            </a:r>
            <a:r>
              <a:rPr lang="en-US" sz="3200" dirty="0"/>
              <a:t> Investment Consulting</a:t>
            </a:r>
          </a:p>
        </p:txBody>
      </p:sp>
      <p:sp>
        <p:nvSpPr>
          <p:cNvPr id="106" name="Google Shape;106;p1"/>
          <p:cNvSpPr txBox="1">
            <a:spLocks noGrp="1"/>
          </p:cNvSpPr>
          <p:nvPr>
            <p:ph type="ctrTitle"/>
          </p:nvPr>
        </p:nvSpPr>
        <p:spPr>
          <a:xfrm>
            <a:off x="1153000" y="2038575"/>
            <a:ext cx="6827700" cy="498300"/>
          </a:xfrm>
          <a:prstGeom prst="rect">
            <a:avLst/>
          </a:prstGeom>
          <a:noFill/>
          <a:ln>
            <a:noFill/>
          </a:ln>
        </p:spPr>
        <p:txBody>
          <a:bodyPr spcFirstLastPara="1" wrap="square" lIns="91425" tIns="91425" rIns="91425" bIns="91425" anchor="b" anchorCtr="0">
            <a:noAutofit/>
          </a:bodyPr>
          <a:lstStyle/>
          <a:p>
            <a:r>
              <a:rPr lang="en-US" sz="3000" b="0" dirty="0"/>
              <a:t>PGP-DSBA _ </a:t>
            </a:r>
            <a:r>
              <a:rPr lang="en-US" sz="3000" b="0" dirty="0" err="1"/>
              <a:t>Trade&amp;Ahead</a:t>
            </a:r>
            <a:r>
              <a:rPr lang="en-US" sz="3000" b="0" dirty="0"/>
              <a:t> Project</a:t>
            </a:r>
          </a:p>
        </p:txBody>
      </p:sp>
      <p:sp>
        <p:nvSpPr>
          <p:cNvPr id="107" name="Google Shape;107;p1"/>
          <p:cNvSpPr txBox="1">
            <a:spLocks noGrp="1"/>
          </p:cNvSpPr>
          <p:nvPr>
            <p:ph type="ctrTitle"/>
          </p:nvPr>
        </p:nvSpPr>
        <p:spPr>
          <a:xfrm>
            <a:off x="1153000" y="2429300"/>
            <a:ext cx="6827700" cy="498300"/>
          </a:xfrm>
          <a:prstGeom prst="rect">
            <a:avLst/>
          </a:prstGeom>
          <a:noFill/>
          <a:ln>
            <a:noFill/>
          </a:ln>
        </p:spPr>
        <p:txBody>
          <a:bodyPr spcFirstLastPara="1" wrap="square" lIns="91425" tIns="91425" rIns="91425" bIns="91425" anchor="b" anchorCtr="0">
            <a:noAutofit/>
          </a:bodyPr>
          <a:lstStyle/>
          <a:p>
            <a:r>
              <a:rPr lang="en-US" sz="1600" b="0" dirty="0"/>
              <a:t>February 29, 2024</a:t>
            </a:r>
            <a:endParaRPr sz="16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29523"/>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000000"/>
                </a:solidFill>
              </a:rPr>
              <a:t>EDA Results: Univariate Analysis: </a:t>
            </a:r>
            <a:r>
              <a:rPr lang="en-US" dirty="0">
                <a:solidFill>
                  <a:srgbClr val="000000"/>
                </a:solidFill>
              </a:rPr>
              <a:t>Cash Ratio</a:t>
            </a:r>
            <a:endParaRPr dirty="0">
              <a:solidFill>
                <a:srgbClr val="000000"/>
              </a:solidFill>
            </a:endParaRPr>
          </a:p>
        </p:txBody>
      </p:sp>
      <p:sp>
        <p:nvSpPr>
          <p:cNvPr id="131" name="Google Shape;131;g10e9006cb6c_1_7"/>
          <p:cNvSpPr txBox="1">
            <a:spLocks noGrp="1"/>
          </p:cNvSpPr>
          <p:nvPr>
            <p:ph type="body" idx="1"/>
          </p:nvPr>
        </p:nvSpPr>
        <p:spPr>
          <a:xfrm>
            <a:off x="202550" y="3987210"/>
            <a:ext cx="8629800" cy="581564"/>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200" b="0" i="0" dirty="0">
                <a:solidFill>
                  <a:srgbClr val="212121"/>
                </a:solidFill>
                <a:effectLst/>
                <a:latin typeface="Roboto" panose="02000000000000000000" pitchFamily="2" charset="0"/>
              </a:rPr>
              <a:t>The cash ratio is right-skewed with several upper outliers</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The mean, 70, is 23 greater than the median</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dirty="0">
                <a:solidFill>
                  <a:schemeClr val="hlink"/>
                </a:solidFill>
                <a:latin typeface="Nunito"/>
                <a:ea typeface="Nunito"/>
                <a:cs typeface="Nunito"/>
                <a:sym typeface="Nunito"/>
                <a:hlinkClick r:id="rId3" action="ppaction://hlinksldjump"/>
              </a:rPr>
              <a:t>Link to Appendix slide on data background check</a:t>
            </a:r>
            <a:endParaRPr sz="1200" i="1" dirty="0">
              <a:solidFill>
                <a:srgbClr val="666666"/>
              </a:solidFill>
              <a:latin typeface="Nunito"/>
              <a:ea typeface="Nunito"/>
              <a:cs typeface="Nunito"/>
              <a:sym typeface="Nunito"/>
            </a:endParaRPr>
          </a:p>
        </p:txBody>
      </p:sp>
      <p:pic>
        <p:nvPicPr>
          <p:cNvPr id="10242" name="Picture 2">
            <a:extLst>
              <a:ext uri="{FF2B5EF4-FFF2-40B4-BE49-F238E27FC236}">
                <a16:creationId xmlns:a16="http://schemas.microsoft.com/office/drawing/2014/main" id="{6D07BA0C-D4AF-2CBC-A33C-CA38E55BB3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1" y="1202222"/>
            <a:ext cx="8629800" cy="278498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943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29523"/>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000000"/>
                </a:solidFill>
              </a:rPr>
              <a:t>EDA Results: Univariate Analysis: </a:t>
            </a:r>
            <a:r>
              <a:rPr lang="en-US" dirty="0">
                <a:solidFill>
                  <a:srgbClr val="000000"/>
                </a:solidFill>
              </a:rPr>
              <a:t>Net Cash Flow</a:t>
            </a:r>
            <a:endParaRPr dirty="0">
              <a:solidFill>
                <a:srgbClr val="000000"/>
              </a:solidFill>
            </a:endParaRPr>
          </a:p>
        </p:txBody>
      </p:sp>
      <p:sp>
        <p:nvSpPr>
          <p:cNvPr id="131" name="Google Shape;131;g10e9006cb6c_1_7"/>
          <p:cNvSpPr txBox="1">
            <a:spLocks noGrp="1"/>
          </p:cNvSpPr>
          <p:nvPr>
            <p:ph type="body" idx="1"/>
          </p:nvPr>
        </p:nvSpPr>
        <p:spPr>
          <a:xfrm>
            <a:off x="202550" y="3987210"/>
            <a:ext cx="8629800" cy="581564"/>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100" b="0" i="0" dirty="0">
                <a:solidFill>
                  <a:srgbClr val="212121"/>
                </a:solidFill>
                <a:effectLst/>
                <a:latin typeface="Roboto" panose="02000000000000000000" pitchFamily="2" charset="0"/>
              </a:rPr>
              <a:t>Though the mean of the Net Cash Flow is about 56 M and the median about 2 M, the distribution is approximately normal with several outliers on both sides</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dirty="0">
                <a:solidFill>
                  <a:schemeClr val="hlink"/>
                </a:solidFill>
                <a:latin typeface="Nunito"/>
                <a:ea typeface="Nunito"/>
                <a:cs typeface="Nunito"/>
                <a:sym typeface="Nunito"/>
                <a:hlinkClick r:id="rId3" action="ppaction://hlinksldjump"/>
              </a:rPr>
              <a:t>Link to Appendix slide on data background check</a:t>
            </a:r>
            <a:endParaRPr sz="1200" i="1" dirty="0">
              <a:solidFill>
                <a:srgbClr val="666666"/>
              </a:solidFill>
              <a:latin typeface="Nunito"/>
              <a:ea typeface="Nunito"/>
              <a:cs typeface="Nunito"/>
              <a:sym typeface="Nunito"/>
            </a:endParaRPr>
          </a:p>
        </p:txBody>
      </p:sp>
      <p:pic>
        <p:nvPicPr>
          <p:cNvPr id="12290" name="Picture 2">
            <a:extLst>
              <a:ext uri="{FF2B5EF4-FFF2-40B4-BE49-F238E27FC236}">
                <a16:creationId xmlns:a16="http://schemas.microsoft.com/office/drawing/2014/main" id="{6429931F-9F62-13CF-D915-A215E0B417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202222"/>
            <a:ext cx="8629800" cy="278498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38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29523"/>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000000"/>
                </a:solidFill>
              </a:rPr>
              <a:t>EDA Results: Univariate Analysis: </a:t>
            </a:r>
            <a:r>
              <a:rPr lang="en-US" dirty="0">
                <a:solidFill>
                  <a:srgbClr val="000000"/>
                </a:solidFill>
              </a:rPr>
              <a:t>Net Income</a:t>
            </a:r>
            <a:endParaRPr dirty="0">
              <a:solidFill>
                <a:srgbClr val="000000"/>
              </a:solidFill>
            </a:endParaRPr>
          </a:p>
        </p:txBody>
      </p:sp>
      <p:sp>
        <p:nvSpPr>
          <p:cNvPr id="131" name="Google Shape;131;g10e9006cb6c_1_7"/>
          <p:cNvSpPr txBox="1">
            <a:spLocks noGrp="1"/>
          </p:cNvSpPr>
          <p:nvPr>
            <p:ph type="body" idx="1"/>
          </p:nvPr>
        </p:nvSpPr>
        <p:spPr>
          <a:xfrm>
            <a:off x="202550" y="3987210"/>
            <a:ext cx="8629800" cy="581564"/>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000" b="0" i="0" dirty="0">
                <a:solidFill>
                  <a:srgbClr val="212121"/>
                </a:solidFill>
                <a:effectLst/>
                <a:latin typeface="Roboto" panose="02000000000000000000" pitchFamily="2" charset="0"/>
              </a:rPr>
              <a:t>The distribution of Net Income displays some level of symmetry but is right-skewed and has several outliers on both sides of the distribution</a:t>
            </a:r>
          </a:p>
          <a:p>
            <a:pPr algn="l">
              <a:buFont typeface="Arial" panose="020B0604020202020204" pitchFamily="34" charset="0"/>
              <a:buChar char="•"/>
            </a:pPr>
            <a:r>
              <a:rPr lang="en-US" sz="1000" b="0" i="0" dirty="0">
                <a:solidFill>
                  <a:srgbClr val="212121"/>
                </a:solidFill>
                <a:effectLst/>
                <a:latin typeface="Roboto" panose="02000000000000000000" pitchFamily="2" charset="0"/>
              </a:rPr>
              <a:t>The mean, about 1.5 B is approximately twice the median, about 700 M</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dirty="0">
                <a:solidFill>
                  <a:schemeClr val="hlink"/>
                </a:solidFill>
                <a:latin typeface="Nunito"/>
                <a:ea typeface="Nunito"/>
                <a:cs typeface="Nunito"/>
                <a:sym typeface="Nunito"/>
                <a:hlinkClick r:id="rId3" action="ppaction://hlinksldjump"/>
              </a:rPr>
              <a:t>Link to Appendix slide on data background check</a:t>
            </a:r>
            <a:endParaRPr sz="1200" i="1" dirty="0">
              <a:solidFill>
                <a:srgbClr val="666666"/>
              </a:solidFill>
              <a:latin typeface="Nunito"/>
              <a:ea typeface="Nunito"/>
              <a:cs typeface="Nunito"/>
              <a:sym typeface="Nunito"/>
            </a:endParaRPr>
          </a:p>
        </p:txBody>
      </p:sp>
      <p:pic>
        <p:nvPicPr>
          <p:cNvPr id="14338" name="Picture 2">
            <a:extLst>
              <a:ext uri="{FF2B5EF4-FFF2-40B4-BE49-F238E27FC236}">
                <a16:creationId xmlns:a16="http://schemas.microsoft.com/office/drawing/2014/main" id="{7B370758-7EAF-525F-FA95-888482B970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1" y="1202222"/>
            <a:ext cx="8629799" cy="278498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244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29523"/>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000000"/>
                </a:solidFill>
              </a:rPr>
              <a:t>EDA Results: Univariate Analysis: </a:t>
            </a:r>
            <a:r>
              <a:rPr lang="en-US" dirty="0">
                <a:solidFill>
                  <a:srgbClr val="000000"/>
                </a:solidFill>
              </a:rPr>
              <a:t>Earnings Per Share</a:t>
            </a:r>
            <a:endParaRPr dirty="0">
              <a:solidFill>
                <a:srgbClr val="000000"/>
              </a:solidFill>
            </a:endParaRPr>
          </a:p>
        </p:txBody>
      </p:sp>
      <p:sp>
        <p:nvSpPr>
          <p:cNvPr id="131" name="Google Shape;131;g10e9006cb6c_1_7"/>
          <p:cNvSpPr txBox="1">
            <a:spLocks noGrp="1"/>
          </p:cNvSpPr>
          <p:nvPr>
            <p:ph type="body" idx="1"/>
          </p:nvPr>
        </p:nvSpPr>
        <p:spPr>
          <a:xfrm>
            <a:off x="202550" y="3987210"/>
            <a:ext cx="8629800" cy="581564"/>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100" b="0" i="0" dirty="0">
                <a:solidFill>
                  <a:srgbClr val="212121"/>
                </a:solidFill>
                <a:effectLst/>
                <a:latin typeface="Roboto" panose="02000000000000000000" pitchFamily="2" charset="0"/>
              </a:rPr>
              <a:t>The Earnings Per Share is approximately normal with several outliers on both sides of the distribution</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The mean, 2.8, is just about 0.1 less than the median</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dirty="0">
                <a:solidFill>
                  <a:schemeClr val="hlink"/>
                </a:solidFill>
                <a:latin typeface="Nunito"/>
                <a:ea typeface="Nunito"/>
                <a:cs typeface="Nunito"/>
                <a:sym typeface="Nunito"/>
                <a:hlinkClick r:id="rId3" action="ppaction://hlinksldjump"/>
              </a:rPr>
              <a:t>Link to Appendix slide on data background check</a:t>
            </a:r>
            <a:endParaRPr sz="1200" i="1" dirty="0">
              <a:solidFill>
                <a:srgbClr val="666666"/>
              </a:solidFill>
              <a:latin typeface="Nunito"/>
              <a:ea typeface="Nunito"/>
              <a:cs typeface="Nunito"/>
              <a:sym typeface="Nunito"/>
            </a:endParaRPr>
          </a:p>
        </p:txBody>
      </p:sp>
      <p:pic>
        <p:nvPicPr>
          <p:cNvPr id="16386" name="Picture 2">
            <a:extLst>
              <a:ext uri="{FF2B5EF4-FFF2-40B4-BE49-F238E27FC236}">
                <a16:creationId xmlns:a16="http://schemas.microsoft.com/office/drawing/2014/main" id="{26C5A026-5F9B-EB69-A948-6521AFE55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202222"/>
            <a:ext cx="8629800" cy="278498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64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29523"/>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000000"/>
                </a:solidFill>
              </a:rPr>
              <a:t>EDA Results: Univariate Analysis: </a:t>
            </a:r>
            <a:r>
              <a:rPr lang="en-US" dirty="0">
                <a:solidFill>
                  <a:srgbClr val="000000"/>
                </a:solidFill>
              </a:rPr>
              <a:t>Estimated Shares Outstanding</a:t>
            </a:r>
            <a:endParaRPr dirty="0">
              <a:solidFill>
                <a:srgbClr val="000000"/>
              </a:solidFill>
            </a:endParaRPr>
          </a:p>
        </p:txBody>
      </p:sp>
      <p:sp>
        <p:nvSpPr>
          <p:cNvPr id="131" name="Google Shape;131;g10e9006cb6c_1_7"/>
          <p:cNvSpPr txBox="1">
            <a:spLocks noGrp="1"/>
          </p:cNvSpPr>
          <p:nvPr>
            <p:ph type="body" idx="1"/>
          </p:nvPr>
        </p:nvSpPr>
        <p:spPr>
          <a:xfrm>
            <a:off x="202550" y="3987210"/>
            <a:ext cx="8629800" cy="581564"/>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100" b="0" i="0" dirty="0">
                <a:solidFill>
                  <a:srgbClr val="212121"/>
                </a:solidFill>
                <a:effectLst/>
                <a:latin typeface="Roboto" panose="02000000000000000000" pitchFamily="2" charset="0"/>
              </a:rPr>
              <a:t>The Estimated Shares Outstanding is right-skewed with several upper outliers</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The mean, about 580 M, is greater than the median, about 310 M</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dirty="0">
                <a:solidFill>
                  <a:schemeClr val="hlink"/>
                </a:solidFill>
                <a:latin typeface="Nunito"/>
                <a:ea typeface="Nunito"/>
                <a:cs typeface="Nunito"/>
                <a:sym typeface="Nunito"/>
                <a:hlinkClick r:id="rId3" action="ppaction://hlinksldjump"/>
              </a:rPr>
              <a:t>Link to Appendix slide on data background check</a:t>
            </a:r>
            <a:endParaRPr sz="1200" i="1" dirty="0">
              <a:solidFill>
                <a:srgbClr val="666666"/>
              </a:solidFill>
              <a:latin typeface="Nunito"/>
              <a:ea typeface="Nunito"/>
              <a:cs typeface="Nunito"/>
              <a:sym typeface="Nunito"/>
            </a:endParaRPr>
          </a:p>
        </p:txBody>
      </p:sp>
      <p:pic>
        <p:nvPicPr>
          <p:cNvPr id="18434" name="Picture 2">
            <a:extLst>
              <a:ext uri="{FF2B5EF4-FFF2-40B4-BE49-F238E27FC236}">
                <a16:creationId xmlns:a16="http://schemas.microsoft.com/office/drawing/2014/main" id="{7E16C0BF-BCDE-48FC-134C-E0B9DE0E02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202222"/>
            <a:ext cx="8629800" cy="278498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189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29523"/>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000000"/>
                </a:solidFill>
              </a:rPr>
              <a:t>EDA Results: Univariate Analysis: </a:t>
            </a:r>
            <a:r>
              <a:rPr lang="en-US" dirty="0">
                <a:solidFill>
                  <a:srgbClr val="000000"/>
                </a:solidFill>
              </a:rPr>
              <a:t>P/E Ratio</a:t>
            </a:r>
            <a:endParaRPr dirty="0">
              <a:solidFill>
                <a:srgbClr val="000000"/>
              </a:solidFill>
            </a:endParaRPr>
          </a:p>
        </p:txBody>
      </p:sp>
      <p:sp>
        <p:nvSpPr>
          <p:cNvPr id="131" name="Google Shape;131;g10e9006cb6c_1_7"/>
          <p:cNvSpPr txBox="1">
            <a:spLocks noGrp="1"/>
          </p:cNvSpPr>
          <p:nvPr>
            <p:ph type="body" idx="1"/>
          </p:nvPr>
        </p:nvSpPr>
        <p:spPr>
          <a:xfrm>
            <a:off x="202550" y="3987210"/>
            <a:ext cx="8629800" cy="581564"/>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900" b="0" i="0" dirty="0">
                <a:solidFill>
                  <a:srgbClr val="212121"/>
                </a:solidFill>
                <a:effectLst/>
                <a:latin typeface="Roboto" panose="02000000000000000000" pitchFamily="2" charset="0"/>
              </a:rPr>
              <a:t>The P/E Ratio is heavily right-skewed with several upper outliers</a:t>
            </a:r>
          </a:p>
          <a:p>
            <a:pPr algn="l">
              <a:buFont typeface="Arial" panose="020B0604020202020204" pitchFamily="34" charset="0"/>
              <a:buChar char="•"/>
            </a:pPr>
            <a:r>
              <a:rPr lang="en-US" sz="900" b="0" i="0" dirty="0">
                <a:solidFill>
                  <a:srgbClr val="212121"/>
                </a:solidFill>
                <a:effectLst/>
                <a:latin typeface="Roboto" panose="02000000000000000000" pitchFamily="2" charset="0"/>
              </a:rPr>
              <a:t>Peak observed between 80 and 100</a:t>
            </a:r>
          </a:p>
          <a:p>
            <a:pPr algn="l">
              <a:buFont typeface="Arial" panose="020B0604020202020204" pitchFamily="34" charset="0"/>
              <a:buChar char="•"/>
            </a:pPr>
            <a:r>
              <a:rPr lang="en-US" sz="900" b="0" i="0" dirty="0">
                <a:solidFill>
                  <a:srgbClr val="212121"/>
                </a:solidFill>
                <a:effectLst/>
                <a:latin typeface="Roboto" panose="02000000000000000000" pitchFamily="2" charset="0"/>
              </a:rPr>
              <a:t>The mean, about 33, is approximately 12 greater than the median</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dirty="0">
                <a:solidFill>
                  <a:schemeClr val="hlink"/>
                </a:solidFill>
                <a:latin typeface="Nunito"/>
                <a:ea typeface="Nunito"/>
                <a:cs typeface="Nunito"/>
                <a:sym typeface="Nunito"/>
                <a:hlinkClick r:id="rId3" action="ppaction://hlinksldjump"/>
              </a:rPr>
              <a:t>Link to Appendix slide on data background check</a:t>
            </a:r>
            <a:endParaRPr sz="1200" i="1" dirty="0">
              <a:solidFill>
                <a:srgbClr val="666666"/>
              </a:solidFill>
              <a:latin typeface="Nunito"/>
              <a:ea typeface="Nunito"/>
              <a:cs typeface="Nunito"/>
              <a:sym typeface="Nunito"/>
            </a:endParaRPr>
          </a:p>
        </p:txBody>
      </p:sp>
      <p:pic>
        <p:nvPicPr>
          <p:cNvPr id="20482" name="Picture 2">
            <a:extLst>
              <a:ext uri="{FF2B5EF4-FFF2-40B4-BE49-F238E27FC236}">
                <a16:creationId xmlns:a16="http://schemas.microsoft.com/office/drawing/2014/main" id="{7ADBAFBA-7490-5382-0213-C370B54EA9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202222"/>
            <a:ext cx="8629800" cy="278498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580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29523"/>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000000"/>
                </a:solidFill>
              </a:rPr>
              <a:t>EDA Results: Univariate Analysis: </a:t>
            </a:r>
            <a:r>
              <a:rPr lang="en-US" dirty="0">
                <a:solidFill>
                  <a:srgbClr val="000000"/>
                </a:solidFill>
              </a:rPr>
              <a:t>P/B Ratio</a:t>
            </a:r>
            <a:endParaRPr dirty="0">
              <a:solidFill>
                <a:srgbClr val="000000"/>
              </a:solidFill>
            </a:endParaRPr>
          </a:p>
        </p:txBody>
      </p:sp>
      <p:sp>
        <p:nvSpPr>
          <p:cNvPr id="131" name="Google Shape;131;g10e9006cb6c_1_7"/>
          <p:cNvSpPr txBox="1">
            <a:spLocks noGrp="1"/>
          </p:cNvSpPr>
          <p:nvPr>
            <p:ph type="body" idx="1"/>
          </p:nvPr>
        </p:nvSpPr>
        <p:spPr>
          <a:xfrm>
            <a:off x="202550" y="3987210"/>
            <a:ext cx="8629800" cy="581564"/>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100" b="0" i="0" dirty="0">
                <a:solidFill>
                  <a:srgbClr val="212121"/>
                </a:solidFill>
                <a:effectLst/>
                <a:latin typeface="Roboto" panose="02000000000000000000" pitchFamily="2" charset="0"/>
              </a:rPr>
              <a:t>The P/B Ratio is approximately normally distributed with several outliers on both sides of the distribution</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The mean, about -2, is 1 less than the median</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dirty="0">
                <a:solidFill>
                  <a:schemeClr val="hlink"/>
                </a:solidFill>
                <a:latin typeface="Nunito"/>
                <a:ea typeface="Nunito"/>
                <a:cs typeface="Nunito"/>
                <a:sym typeface="Nunito"/>
                <a:hlinkClick r:id="rId3" action="ppaction://hlinksldjump"/>
              </a:rPr>
              <a:t>Link to Appendix slide on data background check</a:t>
            </a:r>
            <a:endParaRPr sz="1200" i="1" dirty="0">
              <a:solidFill>
                <a:srgbClr val="666666"/>
              </a:solidFill>
              <a:latin typeface="Nunito"/>
              <a:ea typeface="Nunito"/>
              <a:cs typeface="Nunito"/>
              <a:sym typeface="Nunito"/>
            </a:endParaRPr>
          </a:p>
        </p:txBody>
      </p:sp>
      <p:pic>
        <p:nvPicPr>
          <p:cNvPr id="22530" name="Picture 2">
            <a:extLst>
              <a:ext uri="{FF2B5EF4-FFF2-40B4-BE49-F238E27FC236}">
                <a16:creationId xmlns:a16="http://schemas.microsoft.com/office/drawing/2014/main" id="{CF3AF54E-C22A-A31E-EA56-E0D38EC59D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764" y="1202222"/>
            <a:ext cx="8643586" cy="278498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127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29523"/>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000000"/>
                </a:solidFill>
              </a:rPr>
              <a:t>EDA Results: Univariate Analysis: </a:t>
            </a:r>
            <a:r>
              <a:rPr lang="en-US" dirty="0">
                <a:solidFill>
                  <a:srgbClr val="000000"/>
                </a:solidFill>
              </a:rPr>
              <a:t>GICS Sector</a:t>
            </a:r>
            <a:endParaRPr dirty="0">
              <a:solidFill>
                <a:srgbClr val="000000"/>
              </a:solidFill>
            </a:endParaRP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dirty="0">
                <a:solidFill>
                  <a:schemeClr val="hlink"/>
                </a:solidFill>
                <a:latin typeface="Nunito"/>
                <a:ea typeface="Nunito"/>
                <a:cs typeface="Nunito"/>
                <a:sym typeface="Nunito"/>
                <a:hlinkClick r:id="rId3" action="ppaction://hlinksldjump"/>
              </a:rPr>
              <a:t>Link to Appendix slide on data background check</a:t>
            </a:r>
            <a:endParaRPr sz="1200" i="1" dirty="0">
              <a:solidFill>
                <a:srgbClr val="666666"/>
              </a:solidFill>
              <a:latin typeface="Nunito"/>
              <a:ea typeface="Nunito"/>
              <a:cs typeface="Nunito"/>
              <a:sym typeface="Nunito"/>
            </a:endParaRPr>
          </a:p>
        </p:txBody>
      </p:sp>
      <p:sp>
        <p:nvSpPr>
          <p:cNvPr id="3" name="Google Shape;131;g10e9006cb6c_1_7">
            <a:extLst>
              <a:ext uri="{FF2B5EF4-FFF2-40B4-BE49-F238E27FC236}">
                <a16:creationId xmlns:a16="http://schemas.microsoft.com/office/drawing/2014/main" id="{65563860-72D6-8031-8BDC-266169DA10C8}"/>
              </a:ext>
            </a:extLst>
          </p:cNvPr>
          <p:cNvSpPr txBox="1">
            <a:spLocks/>
          </p:cNvSpPr>
          <p:nvPr/>
        </p:nvSpPr>
        <p:spPr>
          <a:xfrm>
            <a:off x="202550" y="3795823"/>
            <a:ext cx="8629800" cy="772951"/>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pPr>
              <a:buFont typeface="Arial" panose="020B0604020202020204" pitchFamily="34" charset="0"/>
              <a:buChar char="•"/>
            </a:pPr>
            <a:r>
              <a:rPr lang="en-US" sz="1100" dirty="0">
                <a:solidFill>
                  <a:srgbClr val="212121"/>
                </a:solidFill>
                <a:latin typeface="Roboto" panose="02000000000000000000" pitchFamily="2" charset="0"/>
              </a:rPr>
              <a:t>Industrials, at 15.6%, constitute the most popular GICS Sector, followed but Financials (14.4%), Consumer Discretionary and Health Care (11.8% each)</a:t>
            </a:r>
          </a:p>
          <a:p>
            <a:pPr>
              <a:buFont typeface="Arial" panose="020B0604020202020204" pitchFamily="34" charset="0"/>
              <a:buChar char="•"/>
            </a:pPr>
            <a:r>
              <a:rPr lang="en-US" sz="1100" dirty="0">
                <a:solidFill>
                  <a:srgbClr val="212121"/>
                </a:solidFill>
                <a:latin typeface="Roboto" panose="02000000000000000000" pitchFamily="2" charset="0"/>
              </a:rPr>
              <a:t>Telecommunications Services constitute the least popular sector (1.5%)</a:t>
            </a:r>
          </a:p>
        </p:txBody>
      </p:sp>
      <p:pic>
        <p:nvPicPr>
          <p:cNvPr id="5" name="Picture 2">
            <a:extLst>
              <a:ext uri="{FF2B5EF4-FFF2-40B4-BE49-F238E27FC236}">
                <a16:creationId xmlns:a16="http://schemas.microsoft.com/office/drawing/2014/main" id="{636CFA43-3CFA-9562-B135-FFC31DAE19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202222"/>
            <a:ext cx="8629800" cy="259360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943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29523"/>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000000"/>
                </a:solidFill>
              </a:rPr>
              <a:t>EDA Results: Univariate Analysis: </a:t>
            </a:r>
            <a:r>
              <a:rPr lang="en-US" dirty="0">
                <a:solidFill>
                  <a:srgbClr val="000000"/>
                </a:solidFill>
              </a:rPr>
              <a:t>GICS Sub Industry</a:t>
            </a:r>
            <a:endParaRPr dirty="0">
              <a:solidFill>
                <a:srgbClr val="000000"/>
              </a:solidFill>
            </a:endParaRPr>
          </a:p>
        </p:txBody>
      </p:sp>
      <p:sp>
        <p:nvSpPr>
          <p:cNvPr id="131" name="Google Shape;131;g10e9006cb6c_1_7"/>
          <p:cNvSpPr txBox="1">
            <a:spLocks noGrp="1"/>
          </p:cNvSpPr>
          <p:nvPr>
            <p:ph type="body" idx="1"/>
          </p:nvPr>
        </p:nvSpPr>
        <p:spPr>
          <a:xfrm>
            <a:off x="2902689" y="3806456"/>
            <a:ext cx="5929661" cy="762318"/>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100" b="0" i="0" dirty="0">
                <a:solidFill>
                  <a:srgbClr val="212121"/>
                </a:solidFill>
                <a:effectLst/>
                <a:latin typeface="Roboto" panose="02000000000000000000" pitchFamily="2" charset="0"/>
              </a:rPr>
              <a:t>Oil &amp; Gas Exploration &amp; Production (4.7%) is the most popular GICS Sub Industry followed by REITs and Industrial Conglomerates (4.1% each)</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42 GICS Sub Industries occupy the lowest rank of popularity (0.3% each)</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dirty="0">
                <a:solidFill>
                  <a:schemeClr val="hlink"/>
                </a:solidFill>
                <a:latin typeface="Nunito"/>
                <a:ea typeface="Nunito"/>
                <a:cs typeface="Nunito"/>
                <a:sym typeface="Nunito"/>
                <a:hlinkClick r:id="rId3" action="ppaction://hlinksldjump"/>
              </a:rPr>
              <a:t>Link to Appendix slide on data background check</a:t>
            </a:r>
            <a:endParaRPr sz="1200" i="1" dirty="0">
              <a:solidFill>
                <a:srgbClr val="666666"/>
              </a:solidFill>
              <a:latin typeface="Nunito"/>
              <a:ea typeface="Nunito"/>
              <a:cs typeface="Nunito"/>
              <a:sym typeface="Nunito"/>
            </a:endParaRPr>
          </a:p>
        </p:txBody>
      </p:sp>
      <p:pic>
        <p:nvPicPr>
          <p:cNvPr id="25602" name="Picture 2">
            <a:extLst>
              <a:ext uri="{FF2B5EF4-FFF2-40B4-BE49-F238E27FC236}">
                <a16:creationId xmlns:a16="http://schemas.microsoft.com/office/drawing/2014/main" id="{17189576-2A27-EC55-A66D-9DB7007F8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689" y="1202223"/>
            <a:ext cx="5929659" cy="260423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81EBF76-136D-CC61-008C-D1F0B79E8E82}"/>
              </a:ext>
            </a:extLst>
          </p:cNvPr>
          <p:cNvPicPr>
            <a:picLocks noChangeAspect="1"/>
          </p:cNvPicPr>
          <p:nvPr/>
        </p:nvPicPr>
        <p:blipFill>
          <a:blip r:embed="rId5"/>
          <a:stretch>
            <a:fillRect/>
          </a:stretch>
        </p:blipFill>
        <p:spPr>
          <a:xfrm>
            <a:off x="202551" y="1202223"/>
            <a:ext cx="2700138" cy="3366551"/>
          </a:xfrm>
          <a:prstGeom prst="rect">
            <a:avLst/>
          </a:prstGeom>
          <a:ln>
            <a:solidFill>
              <a:schemeClr val="accent1"/>
            </a:solidFill>
          </a:ln>
        </p:spPr>
      </p:pic>
    </p:spTree>
    <p:extLst>
      <p:ext uri="{BB962C8B-B14F-4D97-AF65-F5344CB8AC3E}">
        <p14:creationId xmlns:p14="http://schemas.microsoft.com/office/powerpoint/2010/main" val="2511900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29523"/>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000000"/>
                </a:solidFill>
              </a:rPr>
              <a:t>EDA Results: Bivariate Analysis: </a:t>
            </a:r>
            <a:r>
              <a:rPr lang="en-US" dirty="0">
                <a:solidFill>
                  <a:srgbClr val="000000"/>
                </a:solidFill>
              </a:rPr>
              <a:t>Correlation Check</a:t>
            </a:r>
            <a:endParaRPr dirty="0">
              <a:solidFill>
                <a:srgbClr val="000000"/>
              </a:solidFill>
            </a:endParaRP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dirty="0">
                <a:solidFill>
                  <a:schemeClr val="hlink"/>
                </a:solidFill>
                <a:latin typeface="Nunito"/>
                <a:ea typeface="Nunito"/>
                <a:cs typeface="Nunito"/>
                <a:sym typeface="Nunito"/>
                <a:hlinkClick r:id="rId3" action="ppaction://hlinksldjump"/>
              </a:rPr>
              <a:t>Link to Appendix slide on data background check</a:t>
            </a:r>
            <a:endParaRPr sz="1200" i="1" dirty="0">
              <a:solidFill>
                <a:srgbClr val="666666"/>
              </a:solidFill>
              <a:latin typeface="Nunito"/>
              <a:ea typeface="Nunito"/>
              <a:cs typeface="Nunito"/>
              <a:sym typeface="Nunito"/>
            </a:endParaRPr>
          </a:p>
        </p:txBody>
      </p:sp>
      <p:sp>
        <p:nvSpPr>
          <p:cNvPr id="3" name="Google Shape;131;g10e9006cb6c_1_7">
            <a:extLst>
              <a:ext uri="{FF2B5EF4-FFF2-40B4-BE49-F238E27FC236}">
                <a16:creationId xmlns:a16="http://schemas.microsoft.com/office/drawing/2014/main" id="{45E05EC1-F680-3774-ED46-86DBB7DA319B}"/>
              </a:ext>
            </a:extLst>
          </p:cNvPr>
          <p:cNvSpPr txBox="1">
            <a:spLocks/>
          </p:cNvSpPr>
          <p:nvPr/>
        </p:nvSpPr>
        <p:spPr>
          <a:xfrm>
            <a:off x="202550" y="3646967"/>
            <a:ext cx="8629800" cy="921807"/>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pPr>
              <a:buFont typeface="Arial" panose="020B0604020202020204" pitchFamily="34" charset="0"/>
              <a:buChar char="•"/>
            </a:pPr>
            <a:r>
              <a:rPr lang="en-US" sz="1100" dirty="0">
                <a:solidFill>
                  <a:srgbClr val="212121"/>
                </a:solidFill>
                <a:latin typeface="Roboto" panose="02000000000000000000" pitchFamily="2" charset="0"/>
              </a:rPr>
              <a:t>A fair amount of positive correlation is observed between Net Income on the one hand and Earnings Per Share and Estimated Shares Outstanding on the other; a little less between Earnings Per Share and Current Price</a:t>
            </a:r>
          </a:p>
          <a:p>
            <a:pPr>
              <a:buFont typeface="Arial" panose="020B0604020202020204" pitchFamily="34" charset="0"/>
              <a:buChar char="•"/>
            </a:pPr>
            <a:r>
              <a:rPr lang="en-US" sz="1100" dirty="0">
                <a:solidFill>
                  <a:srgbClr val="212121"/>
                </a:solidFill>
                <a:latin typeface="Roboto" panose="02000000000000000000" pitchFamily="2" charset="0"/>
              </a:rPr>
              <a:t>Weaker negative correlations are observed between Volatility on the one hand and Net Income and Earnings Per Share on the other, between Price Change and Volatility, and between ROE and Earnings Per Share</a:t>
            </a:r>
          </a:p>
        </p:txBody>
      </p:sp>
      <p:pic>
        <p:nvPicPr>
          <p:cNvPr id="5" name="Picture 2">
            <a:extLst>
              <a:ext uri="{FF2B5EF4-FFF2-40B4-BE49-F238E27FC236}">
                <a16:creationId xmlns:a16="http://schemas.microsoft.com/office/drawing/2014/main" id="{853F1CE5-589E-EDF0-A978-5D92C94F19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1" y="1202222"/>
            <a:ext cx="8629799" cy="244474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103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rgbClr val="000000"/>
                </a:solidFill>
              </a:rPr>
              <a:t>Contents / Agenda</a:t>
            </a:r>
            <a:endParaRPr>
              <a:solidFill>
                <a:srgbClr val="000000"/>
              </a:solidFill>
            </a:endParaRPr>
          </a:p>
        </p:txBody>
      </p:sp>
      <p:sp>
        <p:nvSpPr>
          <p:cNvPr id="113" name="Google Shape;113;p2"/>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Executive Summary </a:t>
            </a:r>
            <a:endParaRPr sz="1400" dirty="0">
              <a:solidFill>
                <a:srgbClr val="000000"/>
              </a:solidFill>
            </a:endParaRPr>
          </a:p>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Business Problem Overview</a:t>
            </a:r>
            <a:endParaRPr sz="1400" dirty="0">
              <a:solidFill>
                <a:srgbClr val="000000"/>
              </a:solidFill>
            </a:endParaRPr>
          </a:p>
          <a:p>
            <a:pPr indent="-317500">
              <a:spcBef>
                <a:spcPts val="1000"/>
              </a:spcBef>
              <a:buClr>
                <a:srgbClr val="000000"/>
              </a:buClr>
              <a:buSzPts val="1400"/>
            </a:pPr>
            <a:r>
              <a:rPr lang="en-US" sz="1400" dirty="0">
                <a:solidFill>
                  <a:srgbClr val="000000"/>
                </a:solidFill>
              </a:rPr>
              <a:t>Solution Approach</a:t>
            </a:r>
          </a:p>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EDA Results</a:t>
            </a:r>
            <a:endParaRPr sz="1400" dirty="0">
              <a:solidFill>
                <a:srgbClr val="000000"/>
              </a:solidFill>
            </a:endParaRPr>
          </a:p>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Data Preprocessing </a:t>
            </a:r>
            <a:endParaRPr sz="1400" dirty="0">
              <a:solidFill>
                <a:srgbClr val="000000"/>
              </a:solidFill>
            </a:endParaRPr>
          </a:p>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K-Means Clustering</a:t>
            </a:r>
            <a:endParaRPr sz="1400" dirty="0">
              <a:solidFill>
                <a:srgbClr val="000000"/>
              </a:solidFill>
            </a:endParaRPr>
          </a:p>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Hierarchical Clustering</a:t>
            </a:r>
            <a:endParaRPr sz="1400" dirty="0">
              <a:solidFill>
                <a:srgbClr val="000000"/>
              </a:solidFill>
            </a:endParaRPr>
          </a:p>
          <a:p>
            <a:pPr marL="457200" lvl="0" indent="-317500" algn="l" rtl="0">
              <a:lnSpc>
                <a:spcPct val="115000"/>
              </a:lnSpc>
              <a:spcBef>
                <a:spcPts val="1000"/>
              </a:spcBef>
              <a:spcAft>
                <a:spcPts val="1000"/>
              </a:spcAft>
              <a:buClr>
                <a:srgbClr val="000000"/>
              </a:buClr>
              <a:buSzPts val="1400"/>
              <a:buChar char="●"/>
            </a:pPr>
            <a:r>
              <a:rPr lang="en" sz="1400" dirty="0">
                <a:solidFill>
                  <a:srgbClr val="000000"/>
                </a:solidFill>
              </a:rPr>
              <a:t>Appendix</a:t>
            </a:r>
            <a:endParaRPr sz="1400" dirty="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29523"/>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000000"/>
                </a:solidFill>
              </a:rPr>
              <a:t>EDA Results: Bivariate Analysis: </a:t>
            </a:r>
            <a:r>
              <a:rPr lang="en-US" dirty="0">
                <a:solidFill>
                  <a:srgbClr val="000000"/>
                </a:solidFill>
              </a:rPr>
              <a:t>Price Change vs GICS Sector</a:t>
            </a:r>
            <a:endParaRPr dirty="0">
              <a:solidFill>
                <a:srgbClr val="000000"/>
              </a:solidFill>
            </a:endParaRP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dirty="0">
                <a:solidFill>
                  <a:schemeClr val="hlink"/>
                </a:solidFill>
                <a:latin typeface="Nunito"/>
                <a:ea typeface="Nunito"/>
                <a:cs typeface="Nunito"/>
                <a:sym typeface="Nunito"/>
                <a:hlinkClick r:id="rId3" action="ppaction://hlinksldjump"/>
              </a:rPr>
              <a:t>Link to Appendix slide on data background check</a:t>
            </a:r>
            <a:endParaRPr sz="1200" i="1" dirty="0">
              <a:solidFill>
                <a:srgbClr val="666666"/>
              </a:solidFill>
              <a:latin typeface="Nunito"/>
              <a:ea typeface="Nunito"/>
              <a:cs typeface="Nunito"/>
              <a:sym typeface="Nunito"/>
            </a:endParaRPr>
          </a:p>
        </p:txBody>
      </p:sp>
      <p:sp>
        <p:nvSpPr>
          <p:cNvPr id="3" name="Google Shape;131;g10e9006cb6c_1_7">
            <a:extLst>
              <a:ext uri="{FF2B5EF4-FFF2-40B4-BE49-F238E27FC236}">
                <a16:creationId xmlns:a16="http://schemas.microsoft.com/office/drawing/2014/main" id="{45E05EC1-F680-3774-ED46-86DBB7DA319B}"/>
              </a:ext>
            </a:extLst>
          </p:cNvPr>
          <p:cNvSpPr txBox="1">
            <a:spLocks/>
          </p:cNvSpPr>
          <p:nvPr/>
        </p:nvSpPr>
        <p:spPr>
          <a:xfrm>
            <a:off x="202550" y="3646967"/>
            <a:ext cx="8629800" cy="921807"/>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pPr algn="l">
              <a:buFont typeface="Arial" panose="020B0604020202020204" pitchFamily="34" charset="0"/>
              <a:buChar char="•"/>
            </a:pPr>
            <a:r>
              <a:rPr lang="en-US" sz="1200" b="0" i="0" dirty="0">
                <a:solidFill>
                  <a:srgbClr val="212121"/>
                </a:solidFill>
                <a:effectLst/>
                <a:latin typeface="Roboto" panose="02000000000000000000" pitchFamily="2" charset="0"/>
              </a:rPr>
              <a:t>Health Care registered the highest percentage price increase in 13 weeks followed by Consumer Staples and then Information Technology</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Energy is the only GICS Sector that registered a percentage price decrease</a:t>
            </a:r>
          </a:p>
        </p:txBody>
      </p:sp>
      <p:pic>
        <p:nvPicPr>
          <p:cNvPr id="27652" name="Picture 4">
            <a:extLst>
              <a:ext uri="{FF2B5EF4-FFF2-40B4-BE49-F238E27FC236}">
                <a16:creationId xmlns:a16="http://schemas.microsoft.com/office/drawing/2014/main" id="{5BADA1AD-103E-F97C-4DF5-BE088FE4BD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202222"/>
            <a:ext cx="8629799" cy="244474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380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29523"/>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000000"/>
                </a:solidFill>
              </a:rPr>
              <a:t>EDA Results: Bivariate Analysis: </a:t>
            </a:r>
            <a:r>
              <a:rPr lang="en-US" dirty="0">
                <a:solidFill>
                  <a:srgbClr val="000000"/>
                </a:solidFill>
              </a:rPr>
              <a:t>Cash Ratio vs GICS Sector</a:t>
            </a:r>
            <a:endParaRPr dirty="0">
              <a:solidFill>
                <a:srgbClr val="000000"/>
              </a:solidFill>
            </a:endParaRP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dirty="0">
                <a:solidFill>
                  <a:schemeClr val="hlink"/>
                </a:solidFill>
                <a:latin typeface="Nunito"/>
                <a:ea typeface="Nunito"/>
                <a:cs typeface="Nunito"/>
                <a:sym typeface="Nunito"/>
                <a:hlinkClick r:id="rId3" action="ppaction://hlinksldjump"/>
              </a:rPr>
              <a:t>Link to Appendix slide on data background check</a:t>
            </a:r>
            <a:endParaRPr sz="1200" i="1" dirty="0">
              <a:solidFill>
                <a:srgbClr val="666666"/>
              </a:solidFill>
              <a:latin typeface="Nunito"/>
              <a:ea typeface="Nunito"/>
              <a:cs typeface="Nunito"/>
              <a:sym typeface="Nunito"/>
            </a:endParaRPr>
          </a:p>
        </p:txBody>
      </p:sp>
      <p:sp>
        <p:nvSpPr>
          <p:cNvPr id="3" name="Google Shape;131;g10e9006cb6c_1_7">
            <a:extLst>
              <a:ext uri="{FF2B5EF4-FFF2-40B4-BE49-F238E27FC236}">
                <a16:creationId xmlns:a16="http://schemas.microsoft.com/office/drawing/2014/main" id="{45E05EC1-F680-3774-ED46-86DBB7DA319B}"/>
              </a:ext>
            </a:extLst>
          </p:cNvPr>
          <p:cNvSpPr txBox="1">
            <a:spLocks/>
          </p:cNvSpPr>
          <p:nvPr/>
        </p:nvSpPr>
        <p:spPr>
          <a:xfrm>
            <a:off x="202550" y="3646967"/>
            <a:ext cx="8629800" cy="921807"/>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pPr algn="l">
              <a:buFont typeface="Arial" panose="020B0604020202020204" pitchFamily="34" charset="0"/>
              <a:buChar char="•"/>
            </a:pPr>
            <a:r>
              <a:rPr lang="en-US" sz="1100" b="0" i="0" dirty="0">
                <a:solidFill>
                  <a:srgbClr val="212121"/>
                </a:solidFill>
                <a:effectLst/>
                <a:latin typeface="Roboto" panose="02000000000000000000" pitchFamily="2" charset="0"/>
              </a:rPr>
              <a:t>The highest cash ratio was registered for Information technology (between 140 and 160) followed by Telecommunications Services (between 110 and 120), Health Care (between 100 and 110), and Financials (between 90 and 100)</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The lowest cash ratio was registered for Utilities (about 10) followed by Industrials (between 30 and 40)</a:t>
            </a:r>
          </a:p>
        </p:txBody>
      </p:sp>
      <p:pic>
        <p:nvPicPr>
          <p:cNvPr id="33794" name="Picture 2">
            <a:extLst>
              <a:ext uri="{FF2B5EF4-FFF2-40B4-BE49-F238E27FC236}">
                <a16:creationId xmlns:a16="http://schemas.microsoft.com/office/drawing/2014/main" id="{514DD29B-93F3-9557-2821-8DB2E58530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202222"/>
            <a:ext cx="8629799" cy="244474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058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29523"/>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000000"/>
                </a:solidFill>
              </a:rPr>
              <a:t>EDA Results: Bivariate Analysis: </a:t>
            </a:r>
            <a:r>
              <a:rPr lang="en-US" dirty="0">
                <a:solidFill>
                  <a:srgbClr val="000000"/>
                </a:solidFill>
              </a:rPr>
              <a:t>P/E Ratio vs GICS Sector</a:t>
            </a:r>
            <a:endParaRPr dirty="0">
              <a:solidFill>
                <a:srgbClr val="000000"/>
              </a:solidFill>
            </a:endParaRP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dirty="0">
                <a:solidFill>
                  <a:schemeClr val="hlink"/>
                </a:solidFill>
                <a:latin typeface="Nunito"/>
                <a:ea typeface="Nunito"/>
                <a:cs typeface="Nunito"/>
                <a:sym typeface="Nunito"/>
                <a:hlinkClick r:id="rId3" action="ppaction://hlinksldjump"/>
              </a:rPr>
              <a:t>Link to Appendix slide on data background check</a:t>
            </a:r>
            <a:endParaRPr sz="1200" i="1" dirty="0">
              <a:solidFill>
                <a:srgbClr val="666666"/>
              </a:solidFill>
              <a:latin typeface="Nunito"/>
              <a:ea typeface="Nunito"/>
              <a:cs typeface="Nunito"/>
              <a:sym typeface="Nunito"/>
            </a:endParaRPr>
          </a:p>
        </p:txBody>
      </p:sp>
      <p:sp>
        <p:nvSpPr>
          <p:cNvPr id="3" name="Google Shape;131;g10e9006cb6c_1_7">
            <a:extLst>
              <a:ext uri="{FF2B5EF4-FFF2-40B4-BE49-F238E27FC236}">
                <a16:creationId xmlns:a16="http://schemas.microsoft.com/office/drawing/2014/main" id="{45E05EC1-F680-3774-ED46-86DBB7DA319B}"/>
              </a:ext>
            </a:extLst>
          </p:cNvPr>
          <p:cNvSpPr txBox="1">
            <a:spLocks/>
          </p:cNvSpPr>
          <p:nvPr/>
        </p:nvSpPr>
        <p:spPr>
          <a:xfrm>
            <a:off x="202550" y="3646967"/>
            <a:ext cx="8629800" cy="921807"/>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pPr algn="l">
              <a:buFont typeface="Arial" panose="020B0604020202020204" pitchFamily="34" charset="0"/>
              <a:buChar char="•"/>
            </a:pPr>
            <a:r>
              <a:rPr lang="en-US" sz="1200" b="0" i="0" dirty="0">
                <a:solidFill>
                  <a:srgbClr val="212121"/>
                </a:solidFill>
                <a:effectLst/>
                <a:latin typeface="Roboto" panose="02000000000000000000" pitchFamily="2" charset="0"/>
              </a:rPr>
              <a:t>Energy, the only GICS Sector that registered a percentage price decrease, has, by far, the highest P/E Ratio (over 70) followed by Real Estate, Information Technology, and Health Care (each between 40 and 45)</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Telecommunications Services registered the lowest P/E Ratio (between 10 and 15)</a:t>
            </a:r>
          </a:p>
        </p:txBody>
      </p:sp>
      <p:pic>
        <p:nvPicPr>
          <p:cNvPr id="35842" name="Picture 2">
            <a:extLst>
              <a:ext uri="{FF2B5EF4-FFF2-40B4-BE49-F238E27FC236}">
                <a16:creationId xmlns:a16="http://schemas.microsoft.com/office/drawing/2014/main" id="{10C47B20-EF36-AA64-AC9C-363036D8D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1" y="1202222"/>
            <a:ext cx="8629800" cy="244474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820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29523"/>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000000"/>
                </a:solidFill>
              </a:rPr>
              <a:t>EDA Results: Bivariate Analysis: </a:t>
            </a:r>
            <a:r>
              <a:rPr lang="en-US" dirty="0">
                <a:solidFill>
                  <a:srgbClr val="000000"/>
                </a:solidFill>
              </a:rPr>
              <a:t>Volatility vs GICS Sector</a:t>
            </a:r>
            <a:endParaRPr dirty="0">
              <a:solidFill>
                <a:srgbClr val="000000"/>
              </a:solidFill>
            </a:endParaRP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dirty="0">
                <a:solidFill>
                  <a:schemeClr val="hlink"/>
                </a:solidFill>
                <a:latin typeface="Nunito"/>
                <a:ea typeface="Nunito"/>
                <a:cs typeface="Nunito"/>
                <a:sym typeface="Nunito"/>
                <a:hlinkClick r:id="rId3" action="ppaction://hlinksldjump"/>
              </a:rPr>
              <a:t>Link to Appendix slide on data background check</a:t>
            </a:r>
            <a:endParaRPr sz="1200" i="1" dirty="0">
              <a:solidFill>
                <a:srgbClr val="666666"/>
              </a:solidFill>
              <a:latin typeface="Nunito"/>
              <a:ea typeface="Nunito"/>
              <a:cs typeface="Nunito"/>
              <a:sym typeface="Nunito"/>
            </a:endParaRPr>
          </a:p>
        </p:txBody>
      </p:sp>
      <p:sp>
        <p:nvSpPr>
          <p:cNvPr id="3" name="Google Shape;131;g10e9006cb6c_1_7">
            <a:extLst>
              <a:ext uri="{FF2B5EF4-FFF2-40B4-BE49-F238E27FC236}">
                <a16:creationId xmlns:a16="http://schemas.microsoft.com/office/drawing/2014/main" id="{45E05EC1-F680-3774-ED46-86DBB7DA319B}"/>
              </a:ext>
            </a:extLst>
          </p:cNvPr>
          <p:cNvSpPr txBox="1">
            <a:spLocks/>
          </p:cNvSpPr>
          <p:nvPr/>
        </p:nvSpPr>
        <p:spPr>
          <a:xfrm>
            <a:off x="202550" y="3646967"/>
            <a:ext cx="8629800" cy="921807"/>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pPr algn="l">
              <a:buFont typeface="Arial" panose="020B0604020202020204" pitchFamily="34" charset="0"/>
              <a:buChar char="•"/>
            </a:pPr>
            <a:r>
              <a:rPr lang="en-US" sz="1100" b="0" i="0" dirty="0">
                <a:solidFill>
                  <a:srgbClr val="212121"/>
                </a:solidFill>
                <a:effectLst/>
                <a:latin typeface="Roboto" panose="02000000000000000000" pitchFamily="2" charset="0"/>
              </a:rPr>
              <a:t>Once again, Energy enjoys the top position with a volatility rating of over 2.5 followed by Materials (between 1.75 and 2.0) and Information Technology, Consumer Discretionary, and Health Care (all between 1.5 and 1.75)</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The lowest ranks are occupied by Utilities, Consumer Staples, and Real Estate (each between 1.0 and 1.25) followed by Financials (about 1.25) and Telecommunications Services (between 1.25 and 1.5)</a:t>
            </a:r>
          </a:p>
        </p:txBody>
      </p:sp>
      <p:pic>
        <p:nvPicPr>
          <p:cNvPr id="37890" name="Picture 2">
            <a:extLst>
              <a:ext uri="{FF2B5EF4-FFF2-40B4-BE49-F238E27FC236}">
                <a16:creationId xmlns:a16="http://schemas.microsoft.com/office/drawing/2014/main" id="{C641A4BB-A8CC-3FD8-E8D7-4880DFB965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202222"/>
            <a:ext cx="8629799" cy="244474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833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202550" y="629531"/>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rPr>
              <a:t>Data Preprocessing </a:t>
            </a:r>
            <a:endParaRPr dirty="0">
              <a:solidFill>
                <a:srgbClr val="000000"/>
              </a:solidFill>
            </a:endParaRPr>
          </a:p>
        </p:txBody>
      </p:sp>
      <p:sp>
        <p:nvSpPr>
          <p:cNvPr id="138" name="Google Shape;138;p4"/>
          <p:cNvSpPr txBox="1">
            <a:spLocks noGrp="1"/>
          </p:cNvSpPr>
          <p:nvPr>
            <p:ph type="body" idx="1"/>
          </p:nvPr>
        </p:nvSpPr>
        <p:spPr>
          <a:xfrm>
            <a:off x="6057250" y="2087384"/>
            <a:ext cx="2775099" cy="2829163"/>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400"/>
              </a:spcBef>
              <a:spcAft>
                <a:spcPts val="400"/>
              </a:spcAft>
              <a:buClr>
                <a:srgbClr val="2D3B45"/>
              </a:buClr>
              <a:buSzPts val="1400"/>
              <a:buChar char="●"/>
            </a:pPr>
            <a:endParaRPr lang="en" sz="1000" dirty="0">
              <a:solidFill>
                <a:srgbClr val="2D3B45"/>
              </a:solidFill>
              <a:highlight>
                <a:srgbClr val="FFFFFF"/>
              </a:highlight>
            </a:endParaRPr>
          </a:p>
          <a:p>
            <a:pPr marL="457200" lvl="0" indent="-317500" algn="l" rtl="0">
              <a:lnSpc>
                <a:spcPct val="115000"/>
              </a:lnSpc>
              <a:spcBef>
                <a:spcPts val="400"/>
              </a:spcBef>
              <a:spcAft>
                <a:spcPts val="400"/>
              </a:spcAft>
              <a:buClr>
                <a:srgbClr val="2D3B45"/>
              </a:buClr>
              <a:buSzPts val="1400"/>
              <a:buChar char="●"/>
            </a:pPr>
            <a:r>
              <a:rPr lang="en" sz="1000" dirty="0">
                <a:solidFill>
                  <a:srgbClr val="2D3B45"/>
                </a:solidFill>
                <a:highlight>
                  <a:srgbClr val="FFFFFF"/>
                </a:highlight>
              </a:rPr>
              <a:t>The data contains no missing values</a:t>
            </a:r>
          </a:p>
          <a:p>
            <a:pPr marL="457200" lvl="0" indent="-317500" algn="l" rtl="0">
              <a:lnSpc>
                <a:spcPct val="115000"/>
              </a:lnSpc>
              <a:spcBef>
                <a:spcPts val="400"/>
              </a:spcBef>
              <a:spcAft>
                <a:spcPts val="400"/>
              </a:spcAft>
              <a:buClr>
                <a:srgbClr val="2D3B45"/>
              </a:buClr>
              <a:buSzPts val="1400"/>
              <a:buChar char="●"/>
            </a:pPr>
            <a:r>
              <a:rPr lang="en" sz="1000" dirty="0">
                <a:solidFill>
                  <a:srgbClr val="2D3B45"/>
                </a:solidFill>
                <a:highlight>
                  <a:srgbClr val="FFFFFF"/>
                </a:highlight>
              </a:rPr>
              <a:t>No duplicates</a:t>
            </a:r>
          </a:p>
          <a:p>
            <a:pPr marL="457200" lvl="0" indent="-317500" algn="l" rtl="0">
              <a:lnSpc>
                <a:spcPct val="115000"/>
              </a:lnSpc>
              <a:spcBef>
                <a:spcPts val="400"/>
              </a:spcBef>
              <a:spcAft>
                <a:spcPts val="400"/>
              </a:spcAft>
              <a:buClr>
                <a:srgbClr val="2D3B45"/>
              </a:buClr>
              <a:buSzPts val="1400"/>
              <a:buChar char="●"/>
            </a:pPr>
            <a:r>
              <a:rPr lang="en-US" sz="1000" dirty="0">
                <a:solidFill>
                  <a:srgbClr val="2D3B45"/>
                </a:solidFill>
                <a:highlight>
                  <a:srgbClr val="FFFFFF"/>
                </a:highlight>
              </a:rPr>
              <a:t>All the numerical columns contain outliers</a:t>
            </a:r>
          </a:p>
          <a:p>
            <a:pPr marL="457200" lvl="0" indent="-317500" algn="l" rtl="0">
              <a:lnSpc>
                <a:spcPct val="115000"/>
              </a:lnSpc>
              <a:spcBef>
                <a:spcPts val="400"/>
              </a:spcBef>
              <a:spcAft>
                <a:spcPts val="400"/>
              </a:spcAft>
              <a:buClr>
                <a:srgbClr val="2D3B45"/>
              </a:buClr>
              <a:buSzPts val="1400"/>
              <a:buChar char="●"/>
            </a:pPr>
            <a:r>
              <a:rPr lang="en-US" sz="1000" dirty="0">
                <a:solidFill>
                  <a:srgbClr val="2D3B45"/>
                </a:solidFill>
                <a:highlight>
                  <a:srgbClr val="FFFFFF"/>
                </a:highlight>
              </a:rPr>
              <a:t>The scaled dataset contains comparable values across columns, ready for effective clustering while avoiding large value columns from skewing the clustering models</a:t>
            </a:r>
          </a:p>
        </p:txBody>
      </p:sp>
      <p:pic>
        <p:nvPicPr>
          <p:cNvPr id="1026" name="Picture 2">
            <a:extLst>
              <a:ext uri="{FF2B5EF4-FFF2-40B4-BE49-F238E27FC236}">
                <a16:creationId xmlns:a16="http://schemas.microsoft.com/office/drawing/2014/main" id="{563F521A-EDD7-8342-28F2-378450B44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548" y="2087386"/>
            <a:ext cx="3710233" cy="28216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77ADF23-8EE9-D538-9A08-8DD1FD1127D7}"/>
              </a:ext>
            </a:extLst>
          </p:cNvPr>
          <p:cNvPicPr>
            <a:picLocks noChangeAspect="1"/>
          </p:cNvPicPr>
          <p:nvPr/>
        </p:nvPicPr>
        <p:blipFill>
          <a:blip r:embed="rId4"/>
          <a:stretch>
            <a:fillRect/>
          </a:stretch>
        </p:blipFill>
        <p:spPr>
          <a:xfrm>
            <a:off x="3912781" y="2087386"/>
            <a:ext cx="2144470" cy="2821639"/>
          </a:xfrm>
          <a:prstGeom prst="rect">
            <a:avLst/>
          </a:prstGeom>
          <a:ln>
            <a:solidFill>
              <a:schemeClr val="accent1"/>
            </a:solidFill>
          </a:ln>
        </p:spPr>
      </p:pic>
      <p:pic>
        <p:nvPicPr>
          <p:cNvPr id="3" name="Picture 2">
            <a:extLst>
              <a:ext uri="{FF2B5EF4-FFF2-40B4-BE49-F238E27FC236}">
                <a16:creationId xmlns:a16="http://schemas.microsoft.com/office/drawing/2014/main" id="{4A870F27-56EB-6848-0F76-34F8968D8B0A}"/>
              </a:ext>
            </a:extLst>
          </p:cNvPr>
          <p:cNvPicPr>
            <a:picLocks noChangeAspect="1"/>
          </p:cNvPicPr>
          <p:nvPr/>
        </p:nvPicPr>
        <p:blipFill>
          <a:blip r:embed="rId5"/>
          <a:stretch>
            <a:fillRect/>
          </a:stretch>
        </p:blipFill>
        <p:spPr>
          <a:xfrm>
            <a:off x="202548" y="1209754"/>
            <a:ext cx="8629800" cy="870109"/>
          </a:xfrm>
          <a:prstGeom prst="rect">
            <a:avLst/>
          </a:prstGeom>
          <a:ln>
            <a:solidFill>
              <a:schemeClr val="accent1"/>
            </a:solidFill>
          </a:ln>
        </p:spPr>
      </p:pic>
    </p:spTree>
    <p:extLst>
      <p:ext uri="{BB962C8B-B14F-4D97-AF65-F5344CB8AC3E}">
        <p14:creationId xmlns:p14="http://schemas.microsoft.com/office/powerpoint/2010/main" val="334225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6"/>
          <p:cNvSpPr txBox="1">
            <a:spLocks noGrp="1"/>
          </p:cNvSpPr>
          <p:nvPr>
            <p:ph type="title"/>
          </p:nvPr>
        </p:nvSpPr>
        <p:spPr>
          <a:xfrm>
            <a:off x="202550" y="629519"/>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rPr>
              <a:t>K-Means Clustering Summary: Cluster Profiling (1/2)</a:t>
            </a:r>
            <a:endParaRPr dirty="0">
              <a:solidFill>
                <a:srgbClr val="000000"/>
              </a:solidFill>
            </a:endParaRPr>
          </a:p>
        </p:txBody>
      </p:sp>
      <p:sp>
        <p:nvSpPr>
          <p:cNvPr id="144" name="Google Shape;144;p6"/>
          <p:cNvSpPr txBox="1">
            <a:spLocks noGrp="1"/>
          </p:cNvSpPr>
          <p:nvPr>
            <p:ph type="body" idx="1"/>
          </p:nvPr>
        </p:nvSpPr>
        <p:spPr>
          <a:xfrm>
            <a:off x="4423144" y="1197440"/>
            <a:ext cx="4409206" cy="3371335"/>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100"/>
              </a:spcBef>
              <a:spcAft>
                <a:spcPts val="100"/>
              </a:spcAft>
              <a:buClr>
                <a:srgbClr val="000000"/>
              </a:buClr>
              <a:buSzPts val="1400"/>
              <a:buChar char="●"/>
            </a:pPr>
            <a:r>
              <a:rPr lang="en-US" sz="800" dirty="0" err="1">
                <a:solidFill>
                  <a:schemeClr val="dk1"/>
                </a:solidFill>
              </a:rPr>
              <a:t>KM_Segment</a:t>
            </a:r>
            <a:r>
              <a:rPr lang="en-US" sz="800" dirty="0">
                <a:solidFill>
                  <a:schemeClr val="dk1"/>
                </a:solidFill>
              </a:rPr>
              <a:t> 0 has the greatest number of companies whereas Cluster 1 has the least</a:t>
            </a:r>
          </a:p>
          <a:p>
            <a:pPr marL="457200" lvl="0" indent="-317500" algn="l" rtl="0">
              <a:lnSpc>
                <a:spcPct val="115000"/>
              </a:lnSpc>
              <a:spcBef>
                <a:spcPts val="100"/>
              </a:spcBef>
              <a:spcAft>
                <a:spcPts val="100"/>
              </a:spcAft>
              <a:buClr>
                <a:srgbClr val="000000"/>
              </a:buClr>
              <a:buSzPts val="1400"/>
              <a:buChar char="●"/>
            </a:pPr>
            <a:r>
              <a:rPr lang="en-US" sz="800" dirty="0" err="1">
                <a:solidFill>
                  <a:schemeClr val="dk1"/>
                </a:solidFill>
              </a:rPr>
              <a:t>KM_Segment</a:t>
            </a:r>
            <a:r>
              <a:rPr lang="en-US" sz="800" dirty="0">
                <a:solidFill>
                  <a:schemeClr val="dk1"/>
                </a:solidFill>
              </a:rPr>
              <a:t> 1 has the greatest average Net Income and Estimated Shares Outstanding</a:t>
            </a:r>
          </a:p>
          <a:p>
            <a:pPr marL="457200" lvl="0" indent="-317500" algn="l" rtl="0">
              <a:lnSpc>
                <a:spcPct val="115000"/>
              </a:lnSpc>
              <a:spcBef>
                <a:spcPts val="100"/>
              </a:spcBef>
              <a:spcAft>
                <a:spcPts val="100"/>
              </a:spcAft>
              <a:buClr>
                <a:srgbClr val="000000"/>
              </a:buClr>
              <a:buSzPts val="1400"/>
              <a:buChar char="●"/>
            </a:pPr>
            <a:r>
              <a:rPr lang="en-US" sz="800" dirty="0" err="1">
                <a:solidFill>
                  <a:schemeClr val="dk1"/>
                </a:solidFill>
              </a:rPr>
              <a:t>KM_Segment</a:t>
            </a:r>
            <a:r>
              <a:rPr lang="en-US" sz="800" dirty="0">
                <a:solidFill>
                  <a:schemeClr val="dk1"/>
                </a:solidFill>
              </a:rPr>
              <a:t> 2 has the greatest Volatility, ROE, and P/E Ratio</a:t>
            </a:r>
          </a:p>
          <a:p>
            <a:pPr marL="457200" lvl="0" indent="-317500" algn="l" rtl="0">
              <a:lnSpc>
                <a:spcPct val="115000"/>
              </a:lnSpc>
              <a:spcBef>
                <a:spcPts val="100"/>
              </a:spcBef>
              <a:spcAft>
                <a:spcPts val="100"/>
              </a:spcAft>
              <a:buClr>
                <a:srgbClr val="000000"/>
              </a:buClr>
              <a:buSzPts val="1400"/>
              <a:buChar char="●"/>
            </a:pPr>
            <a:r>
              <a:rPr lang="en-US" sz="800" dirty="0" err="1">
                <a:solidFill>
                  <a:schemeClr val="dk1"/>
                </a:solidFill>
              </a:rPr>
              <a:t>KM_Segment</a:t>
            </a:r>
            <a:r>
              <a:rPr lang="en-US" sz="800" dirty="0">
                <a:solidFill>
                  <a:schemeClr val="dk1"/>
                </a:solidFill>
              </a:rPr>
              <a:t> 3 has the greatest Current Price, Price Change, Cash Ratio, Net Cash Flow, Earnings Per Share, and P/B Ratio</a:t>
            </a:r>
          </a:p>
          <a:p>
            <a:pPr marL="457200" lvl="0" indent="-317500" algn="l" rtl="0">
              <a:lnSpc>
                <a:spcPct val="115000"/>
              </a:lnSpc>
              <a:spcBef>
                <a:spcPts val="100"/>
              </a:spcBef>
              <a:spcAft>
                <a:spcPts val="100"/>
              </a:spcAft>
              <a:buClr>
                <a:srgbClr val="000000"/>
              </a:buClr>
              <a:buSzPts val="1400"/>
              <a:buChar char="●"/>
            </a:pPr>
            <a:r>
              <a:rPr lang="en-US" sz="800" dirty="0">
                <a:solidFill>
                  <a:schemeClr val="dk1"/>
                </a:solidFill>
              </a:rPr>
              <a:t>It appears </a:t>
            </a:r>
            <a:r>
              <a:rPr lang="en-US" sz="800" dirty="0" err="1">
                <a:solidFill>
                  <a:schemeClr val="dk1"/>
                </a:solidFill>
              </a:rPr>
              <a:t>KM_Segment</a:t>
            </a:r>
            <a:r>
              <a:rPr lang="en-US" sz="800" dirty="0">
                <a:solidFill>
                  <a:schemeClr val="dk1"/>
                </a:solidFill>
              </a:rPr>
              <a:t> 0 comprises of the majority of companies with relatively low financial metrics while the other 3 KM Segments constitute, each, of relatively few companies with high financial performance, demonstrated via diverse metrics</a:t>
            </a:r>
          </a:p>
          <a:p>
            <a:pPr marL="457200" lvl="0" indent="-317500" algn="l" rtl="0">
              <a:lnSpc>
                <a:spcPct val="115000"/>
              </a:lnSpc>
              <a:spcBef>
                <a:spcPts val="100"/>
              </a:spcBef>
              <a:spcAft>
                <a:spcPts val="100"/>
              </a:spcAft>
              <a:buClr>
                <a:srgbClr val="000000"/>
              </a:buClr>
              <a:buSzPts val="1400"/>
              <a:buChar char="●"/>
            </a:pPr>
            <a:r>
              <a:rPr lang="en-US" sz="800" dirty="0" err="1">
                <a:solidFill>
                  <a:schemeClr val="dk1"/>
                </a:solidFill>
              </a:rPr>
              <a:t>KM_Segment</a:t>
            </a:r>
            <a:r>
              <a:rPr lang="en-US" sz="800" dirty="0">
                <a:solidFill>
                  <a:schemeClr val="dk1"/>
                </a:solidFill>
              </a:rPr>
              <a:t> 0 has the largest number of GICS Sectors (11) followed by </a:t>
            </a:r>
            <a:r>
              <a:rPr lang="en-US" sz="800" dirty="0" err="1">
                <a:solidFill>
                  <a:schemeClr val="dk1"/>
                </a:solidFill>
              </a:rPr>
              <a:t>KM_Segment</a:t>
            </a:r>
            <a:r>
              <a:rPr lang="en-US" sz="800" dirty="0">
                <a:solidFill>
                  <a:schemeClr val="dk1"/>
                </a:solidFill>
              </a:rPr>
              <a:t> 3 (8) and </a:t>
            </a:r>
            <a:r>
              <a:rPr lang="en-US" sz="800" dirty="0" err="1">
                <a:solidFill>
                  <a:schemeClr val="dk1"/>
                </a:solidFill>
              </a:rPr>
              <a:t>KM_Segment</a:t>
            </a:r>
            <a:r>
              <a:rPr lang="en-US" sz="800" dirty="0">
                <a:solidFill>
                  <a:schemeClr val="dk1"/>
                </a:solidFill>
              </a:rPr>
              <a:t> 1 (7); </a:t>
            </a:r>
            <a:r>
              <a:rPr lang="en-US" sz="800" dirty="0" err="1">
                <a:solidFill>
                  <a:schemeClr val="dk1"/>
                </a:solidFill>
              </a:rPr>
              <a:t>KM_Segment</a:t>
            </a:r>
            <a:r>
              <a:rPr lang="en-US" sz="800" dirty="0">
                <a:solidFill>
                  <a:schemeClr val="dk1"/>
                </a:solidFill>
              </a:rPr>
              <a:t> 2 contains the least number of GICS Sectors (4)</a:t>
            </a:r>
          </a:p>
          <a:p>
            <a:pPr marL="457200" lvl="0" indent="-317500" algn="l" rtl="0">
              <a:lnSpc>
                <a:spcPct val="115000"/>
              </a:lnSpc>
              <a:spcBef>
                <a:spcPts val="100"/>
              </a:spcBef>
              <a:spcAft>
                <a:spcPts val="100"/>
              </a:spcAft>
              <a:buClr>
                <a:srgbClr val="000000"/>
              </a:buClr>
              <a:buSzPts val="1400"/>
              <a:buChar char="●"/>
            </a:pPr>
            <a:r>
              <a:rPr lang="en-US" sz="800" dirty="0">
                <a:solidFill>
                  <a:schemeClr val="dk1"/>
                </a:solidFill>
              </a:rPr>
              <a:t>Telecommunications Services are spread across KM Segments 0, 1, and 3</a:t>
            </a:r>
          </a:p>
          <a:p>
            <a:pPr marL="457200" lvl="0" indent="-317500" algn="l" rtl="0">
              <a:lnSpc>
                <a:spcPct val="115000"/>
              </a:lnSpc>
              <a:spcBef>
                <a:spcPts val="100"/>
              </a:spcBef>
              <a:spcAft>
                <a:spcPts val="100"/>
              </a:spcAft>
              <a:buClr>
                <a:srgbClr val="000000"/>
              </a:buClr>
              <a:buSzPts val="1400"/>
              <a:buChar char="●"/>
            </a:pPr>
            <a:r>
              <a:rPr lang="en-US" sz="800" dirty="0">
                <a:solidFill>
                  <a:schemeClr val="dk1"/>
                </a:solidFill>
              </a:rPr>
              <a:t>Consumer Discretionary is most represented in </a:t>
            </a:r>
            <a:r>
              <a:rPr lang="en-US" sz="800" dirty="0" err="1">
                <a:solidFill>
                  <a:schemeClr val="dk1"/>
                </a:solidFill>
              </a:rPr>
              <a:t>KM_Segment</a:t>
            </a:r>
            <a:r>
              <a:rPr lang="en-US" sz="800" dirty="0">
                <a:solidFill>
                  <a:schemeClr val="dk1"/>
                </a:solidFill>
              </a:rPr>
              <a:t> 0 and least in </a:t>
            </a:r>
            <a:r>
              <a:rPr lang="en-US" sz="800" dirty="0" err="1">
                <a:solidFill>
                  <a:schemeClr val="dk1"/>
                </a:solidFill>
              </a:rPr>
              <a:t>KM_Segment</a:t>
            </a:r>
            <a:r>
              <a:rPr lang="en-US" sz="800" dirty="0">
                <a:solidFill>
                  <a:schemeClr val="dk1"/>
                </a:solidFill>
              </a:rPr>
              <a:t> 2 where is has no representation at all, same with Financials, Consumer Staples, and a couple other sectors</a:t>
            </a:r>
          </a:p>
          <a:p>
            <a:pPr marL="457200" lvl="0" indent="-317500" algn="l" rtl="0">
              <a:lnSpc>
                <a:spcPct val="115000"/>
              </a:lnSpc>
              <a:spcBef>
                <a:spcPts val="100"/>
              </a:spcBef>
              <a:spcAft>
                <a:spcPts val="100"/>
              </a:spcAft>
              <a:buClr>
                <a:srgbClr val="000000"/>
              </a:buClr>
              <a:buSzPts val="1400"/>
              <a:buChar char="●"/>
            </a:pPr>
            <a:r>
              <a:rPr lang="en-US" sz="800" dirty="0">
                <a:solidFill>
                  <a:schemeClr val="dk1"/>
                </a:solidFill>
              </a:rPr>
              <a:t>Utilities are only found in </a:t>
            </a:r>
            <a:r>
              <a:rPr lang="en-US" sz="800" dirty="0" err="1">
                <a:solidFill>
                  <a:schemeClr val="dk1"/>
                </a:solidFill>
              </a:rPr>
              <a:t>KM_Segment</a:t>
            </a:r>
            <a:r>
              <a:rPr lang="en-US" sz="800" dirty="0">
                <a:solidFill>
                  <a:schemeClr val="dk1"/>
                </a:solidFill>
              </a:rPr>
              <a:t> 0</a:t>
            </a:r>
          </a:p>
          <a:p>
            <a:pPr indent="-317500">
              <a:spcBef>
                <a:spcPts val="100"/>
              </a:spcBef>
              <a:spcAft>
                <a:spcPts val="100"/>
              </a:spcAft>
              <a:buClr>
                <a:srgbClr val="000000"/>
              </a:buClr>
              <a:buSzPts val="1400"/>
            </a:pPr>
            <a:r>
              <a:rPr lang="en-US" sz="800" dirty="0">
                <a:solidFill>
                  <a:schemeClr val="dk1"/>
                </a:solidFill>
              </a:rPr>
              <a:t>KM Segments 1, 2, and 3 contain some well known big players such as Coca Cola, Pfizer, Ford Motor, Yahoo, </a:t>
            </a:r>
            <a:r>
              <a:rPr lang="en-US" sz="800" dirty="0" err="1">
                <a:solidFill>
                  <a:schemeClr val="dk1"/>
                </a:solidFill>
              </a:rPr>
              <a:t>Facebok</a:t>
            </a:r>
            <a:r>
              <a:rPr lang="en-US" sz="800" dirty="0">
                <a:solidFill>
                  <a:schemeClr val="dk1"/>
                </a:solidFill>
              </a:rPr>
              <a:t>, and some Oil And Gaz Companies</a:t>
            </a:r>
          </a:p>
          <a:p>
            <a:pPr marL="457200" lvl="0" indent="-317500" algn="l" rtl="0">
              <a:lnSpc>
                <a:spcPct val="115000"/>
              </a:lnSpc>
              <a:spcBef>
                <a:spcPts val="100"/>
              </a:spcBef>
              <a:spcAft>
                <a:spcPts val="100"/>
              </a:spcAft>
              <a:buClr>
                <a:srgbClr val="000000"/>
              </a:buClr>
              <a:buSzPts val="1400"/>
              <a:buChar char="●"/>
            </a:pPr>
            <a:endParaRPr lang="en-US" sz="800" dirty="0">
              <a:solidFill>
                <a:schemeClr val="dk1"/>
              </a:solidFill>
            </a:endParaRPr>
          </a:p>
        </p:txBody>
      </p:sp>
      <p:sp>
        <p:nvSpPr>
          <p:cNvPr id="145" name="Google Shape;145;p6"/>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a:solidFill>
                  <a:schemeClr val="hlink"/>
                </a:solidFill>
                <a:latin typeface="Nunito"/>
                <a:ea typeface="Nunito"/>
                <a:cs typeface="Nunito"/>
                <a:sym typeface="Nunito"/>
                <a:hlinkClick r:id="rId3" action="ppaction://hlinksldjump"/>
              </a:rPr>
              <a:t>Link to Appendix slide on K-Means Clustering</a:t>
            </a:r>
            <a:endParaRPr sz="1200" i="1">
              <a:solidFill>
                <a:srgbClr val="666666"/>
              </a:solidFill>
              <a:latin typeface="Nunito"/>
              <a:ea typeface="Nunito"/>
              <a:cs typeface="Nunito"/>
              <a:sym typeface="Nunito"/>
            </a:endParaRPr>
          </a:p>
        </p:txBody>
      </p:sp>
      <p:pic>
        <p:nvPicPr>
          <p:cNvPr id="4" name="Picture 3">
            <a:extLst>
              <a:ext uri="{FF2B5EF4-FFF2-40B4-BE49-F238E27FC236}">
                <a16:creationId xmlns:a16="http://schemas.microsoft.com/office/drawing/2014/main" id="{4E0A2089-C9F5-BAFA-FD7D-5600BA1C3658}"/>
              </a:ext>
            </a:extLst>
          </p:cNvPr>
          <p:cNvPicPr>
            <a:picLocks noChangeAspect="1"/>
          </p:cNvPicPr>
          <p:nvPr/>
        </p:nvPicPr>
        <p:blipFill>
          <a:blip r:embed="rId4"/>
          <a:stretch>
            <a:fillRect/>
          </a:stretch>
        </p:blipFill>
        <p:spPr>
          <a:xfrm>
            <a:off x="202551" y="1197440"/>
            <a:ext cx="4220593" cy="938462"/>
          </a:xfrm>
          <a:prstGeom prst="rect">
            <a:avLst/>
          </a:prstGeom>
          <a:ln>
            <a:solidFill>
              <a:schemeClr val="accent1"/>
            </a:solidFill>
          </a:ln>
        </p:spPr>
      </p:pic>
      <p:pic>
        <p:nvPicPr>
          <p:cNvPr id="5" name="Picture 4">
            <a:extLst>
              <a:ext uri="{FF2B5EF4-FFF2-40B4-BE49-F238E27FC236}">
                <a16:creationId xmlns:a16="http://schemas.microsoft.com/office/drawing/2014/main" id="{ECD7874B-A80E-3A78-2FFC-0303D5F9220E}"/>
              </a:ext>
            </a:extLst>
          </p:cNvPr>
          <p:cNvPicPr>
            <a:picLocks noChangeAspect="1"/>
          </p:cNvPicPr>
          <p:nvPr/>
        </p:nvPicPr>
        <p:blipFill>
          <a:blip r:embed="rId5"/>
          <a:stretch>
            <a:fillRect/>
          </a:stretch>
        </p:blipFill>
        <p:spPr>
          <a:xfrm>
            <a:off x="202551" y="2135902"/>
            <a:ext cx="4220594" cy="2432873"/>
          </a:xfrm>
          <a:prstGeom prst="rect">
            <a:avLst/>
          </a:prstGeom>
          <a:ln>
            <a:solidFill>
              <a:schemeClr val="accent1"/>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6"/>
          <p:cNvSpPr txBox="1">
            <a:spLocks noGrp="1"/>
          </p:cNvSpPr>
          <p:nvPr>
            <p:ph type="title"/>
          </p:nvPr>
        </p:nvSpPr>
        <p:spPr>
          <a:xfrm>
            <a:off x="202550" y="629519"/>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rPr>
              <a:t>K-Means Clustering Summary: Cluster Profiling (2/2)</a:t>
            </a:r>
            <a:endParaRPr dirty="0">
              <a:solidFill>
                <a:srgbClr val="000000"/>
              </a:solidFill>
            </a:endParaRPr>
          </a:p>
        </p:txBody>
      </p:sp>
      <p:sp>
        <p:nvSpPr>
          <p:cNvPr id="144" name="Google Shape;144;p6"/>
          <p:cNvSpPr txBox="1">
            <a:spLocks noGrp="1"/>
          </p:cNvSpPr>
          <p:nvPr>
            <p:ph type="body" idx="1"/>
          </p:nvPr>
        </p:nvSpPr>
        <p:spPr>
          <a:xfrm>
            <a:off x="4005277" y="1199830"/>
            <a:ext cx="4827073" cy="3371335"/>
          </a:xfrm>
          <a:prstGeom prst="rect">
            <a:avLst/>
          </a:prstGeom>
          <a:noFill/>
          <a:ln>
            <a:solidFill>
              <a:schemeClr val="accent1"/>
            </a:solidFill>
          </a:ln>
        </p:spPr>
        <p:txBody>
          <a:bodyPr spcFirstLastPara="1" wrap="square" lIns="91425" tIns="91425" rIns="91425" bIns="91425" numCol="2" anchor="t" anchorCtr="0">
            <a:noAutofit/>
          </a:bodyPr>
          <a:lstStyle/>
          <a:p>
            <a:pPr algn="l">
              <a:spcBef>
                <a:spcPts val="100"/>
              </a:spcBef>
              <a:spcAft>
                <a:spcPts val="100"/>
              </a:spcAft>
              <a:buFont typeface="Arial" panose="020B0604020202020204" pitchFamily="34" charset="0"/>
              <a:buChar char="•"/>
            </a:pPr>
            <a:r>
              <a:rPr lang="en-US" sz="700" dirty="0">
                <a:solidFill>
                  <a:srgbClr val="212121"/>
                </a:solidFill>
                <a:latin typeface="Roboto" panose="02000000000000000000" pitchFamily="2" charset="0"/>
              </a:rPr>
              <a:t>KM Segments 1, 2, and 3 contain some well known big players such as Coca Cola, Pfizer, Ford Motor, Yahoo, </a:t>
            </a:r>
            <a:r>
              <a:rPr lang="en-US" sz="700" dirty="0" err="1">
                <a:solidFill>
                  <a:srgbClr val="212121"/>
                </a:solidFill>
                <a:latin typeface="Roboto" panose="02000000000000000000" pitchFamily="2" charset="0"/>
              </a:rPr>
              <a:t>Facebok</a:t>
            </a:r>
            <a:r>
              <a:rPr lang="en-US" sz="700" dirty="0">
                <a:solidFill>
                  <a:srgbClr val="212121"/>
                </a:solidFill>
                <a:latin typeface="Roboto" panose="02000000000000000000" pitchFamily="2" charset="0"/>
              </a:rPr>
              <a:t>, and some Oil And Gaz Companies</a:t>
            </a:r>
          </a:p>
          <a:p>
            <a:pPr algn="l">
              <a:spcBef>
                <a:spcPts val="100"/>
              </a:spcBef>
              <a:spcAft>
                <a:spcPts val="100"/>
              </a:spcAft>
              <a:buFont typeface="Arial" panose="020B0604020202020204" pitchFamily="34" charset="0"/>
              <a:buChar char="•"/>
            </a:pPr>
            <a:r>
              <a:rPr lang="en-US" sz="700" dirty="0">
                <a:solidFill>
                  <a:srgbClr val="212121"/>
                </a:solidFill>
                <a:latin typeface="Roboto" panose="02000000000000000000" pitchFamily="2" charset="0"/>
              </a:rPr>
              <a:t>The boxplots confirm the information obtained from the profile highlight</a:t>
            </a:r>
          </a:p>
          <a:p>
            <a:pPr algn="l">
              <a:spcBef>
                <a:spcPts val="100"/>
              </a:spcBef>
              <a:spcAft>
                <a:spcPts val="100"/>
              </a:spcAft>
              <a:buFont typeface="Arial" panose="020B0604020202020204" pitchFamily="34" charset="0"/>
              <a:buChar char="•"/>
            </a:pPr>
            <a:r>
              <a:rPr lang="en-US" sz="700" dirty="0">
                <a:solidFill>
                  <a:srgbClr val="212121"/>
                </a:solidFill>
                <a:latin typeface="Roboto" panose="02000000000000000000" pitchFamily="2" charset="0"/>
              </a:rPr>
              <a:t>In addition, signification variation is observed in Current Price, Cash Ratio, P/E Ratio, and P/B Ratio for </a:t>
            </a:r>
            <a:r>
              <a:rPr lang="en-US" sz="700" dirty="0" err="1">
                <a:solidFill>
                  <a:srgbClr val="212121"/>
                </a:solidFill>
                <a:latin typeface="Roboto" panose="02000000000000000000" pitchFamily="2" charset="0"/>
              </a:rPr>
              <a:t>KM_Segment</a:t>
            </a:r>
            <a:r>
              <a:rPr lang="en-US" sz="700" dirty="0">
                <a:solidFill>
                  <a:srgbClr val="212121"/>
                </a:solidFill>
                <a:latin typeface="Roboto" panose="02000000000000000000" pitchFamily="2" charset="0"/>
              </a:rPr>
              <a:t> 3, Price Change, Volatility, ROE, and Earnings Per Share for </a:t>
            </a:r>
            <a:r>
              <a:rPr lang="en-US" sz="700" dirty="0" err="1">
                <a:solidFill>
                  <a:srgbClr val="212121"/>
                </a:solidFill>
                <a:latin typeface="Roboto" panose="02000000000000000000" pitchFamily="2" charset="0"/>
              </a:rPr>
              <a:t>KM_Segment</a:t>
            </a:r>
            <a:r>
              <a:rPr lang="en-US" sz="700" dirty="0">
                <a:solidFill>
                  <a:srgbClr val="212121"/>
                </a:solidFill>
                <a:latin typeface="Roboto" panose="02000000000000000000" pitchFamily="2" charset="0"/>
              </a:rPr>
              <a:t> 2, and Net Cash Flow, Net Income, and Estimated Shares Outstanding for </a:t>
            </a:r>
            <a:r>
              <a:rPr lang="en-US" sz="700" dirty="0" err="1">
                <a:solidFill>
                  <a:srgbClr val="212121"/>
                </a:solidFill>
                <a:latin typeface="Roboto" panose="02000000000000000000" pitchFamily="2" charset="0"/>
              </a:rPr>
              <a:t>KM_Segment</a:t>
            </a:r>
            <a:r>
              <a:rPr lang="en-US" sz="700" dirty="0">
                <a:solidFill>
                  <a:srgbClr val="212121"/>
                </a:solidFill>
                <a:latin typeface="Roboto" panose="02000000000000000000" pitchFamily="2" charset="0"/>
              </a:rPr>
              <a:t> 1</a:t>
            </a:r>
          </a:p>
          <a:p>
            <a:pPr algn="l">
              <a:spcBef>
                <a:spcPts val="100"/>
              </a:spcBef>
              <a:spcAft>
                <a:spcPts val="100"/>
              </a:spcAft>
              <a:buFont typeface="Arial" panose="020B0604020202020204" pitchFamily="34" charset="0"/>
              <a:buChar char="•"/>
            </a:pPr>
            <a:r>
              <a:rPr lang="en-US" sz="700" dirty="0" err="1">
                <a:solidFill>
                  <a:srgbClr val="212121"/>
                </a:solidFill>
                <a:latin typeface="Roboto" panose="02000000000000000000" pitchFamily="2" charset="0"/>
              </a:rPr>
              <a:t>KM_Segment</a:t>
            </a:r>
            <a:r>
              <a:rPr lang="en-US" sz="700" dirty="0">
                <a:solidFill>
                  <a:srgbClr val="212121"/>
                </a:solidFill>
                <a:latin typeface="Roboto" panose="02000000000000000000" pitchFamily="2" charset="0"/>
              </a:rPr>
              <a:t> 0</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Has 277 companies</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Current Price, Volatility, and Cash Ratio</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Moderate to high Price Change</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ROE</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Moderate Net Cash Flow, Net Income, and Earnings Per Share</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Estimated Shares Outstanding, P/E Ratio, and P/B Ratio</a:t>
            </a:r>
          </a:p>
          <a:p>
            <a:pPr algn="l">
              <a:spcBef>
                <a:spcPts val="100"/>
              </a:spcBef>
              <a:spcAft>
                <a:spcPts val="100"/>
              </a:spcAft>
              <a:buFont typeface="Arial" panose="020B0604020202020204" pitchFamily="34" charset="0"/>
              <a:buChar char="•"/>
            </a:pPr>
            <a:r>
              <a:rPr lang="en-US" sz="700" dirty="0" err="1">
                <a:solidFill>
                  <a:srgbClr val="212121"/>
                </a:solidFill>
                <a:latin typeface="Roboto" panose="02000000000000000000" pitchFamily="2" charset="0"/>
              </a:rPr>
              <a:t>KM_Segment</a:t>
            </a:r>
            <a:r>
              <a:rPr lang="en-US" sz="700" dirty="0">
                <a:solidFill>
                  <a:srgbClr val="212121"/>
                </a:solidFill>
                <a:latin typeface="Roboto" panose="02000000000000000000" pitchFamily="2" charset="0"/>
              </a:rPr>
              <a:t> 1</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11 companies</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to moderate Current Price</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Moderate Price Change</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to moderate Current Price, ROE, and Cash Ratio</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Volatility, P/E Ratio, and P/B Ratio</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but varied Net Cash Flow</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High and varied Net Income</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Relatively High Earnings Per Share</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High and varied Estimated Shares Outstanding</a:t>
            </a:r>
          </a:p>
          <a:p>
            <a:pPr algn="l">
              <a:spcBef>
                <a:spcPts val="100"/>
              </a:spcBef>
              <a:spcAft>
                <a:spcPts val="100"/>
              </a:spcAft>
              <a:buFont typeface="Arial" panose="020B0604020202020204" pitchFamily="34" charset="0"/>
              <a:buChar char="•"/>
            </a:pPr>
            <a:r>
              <a:rPr lang="en-US" sz="700" dirty="0" err="1">
                <a:solidFill>
                  <a:srgbClr val="212121"/>
                </a:solidFill>
                <a:latin typeface="Roboto" panose="02000000000000000000" pitchFamily="2" charset="0"/>
              </a:rPr>
              <a:t>KM_Segment</a:t>
            </a:r>
            <a:r>
              <a:rPr lang="en-US" sz="700" dirty="0">
                <a:solidFill>
                  <a:srgbClr val="212121"/>
                </a:solidFill>
                <a:latin typeface="Roboto" panose="02000000000000000000" pitchFamily="2" charset="0"/>
              </a:rPr>
              <a:t> 2</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27 companies</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Current Price, Cash Ratio, Net Income, and Estimated Shares Outstanding</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and varied Price Change and Earnings Per Share</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High and varied Volatility</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Relatively high and varied ROE</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to moderate Current Price</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Medium Net Cash Flow and P/B Ratio</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High P/E Ratio</a:t>
            </a:r>
          </a:p>
          <a:p>
            <a:pPr algn="l">
              <a:spcBef>
                <a:spcPts val="100"/>
              </a:spcBef>
              <a:spcAft>
                <a:spcPts val="100"/>
              </a:spcAft>
              <a:buFont typeface="Arial" panose="020B0604020202020204" pitchFamily="34" charset="0"/>
              <a:buChar char="•"/>
            </a:pPr>
            <a:r>
              <a:rPr lang="en-US" sz="700" dirty="0" err="1">
                <a:solidFill>
                  <a:srgbClr val="212121"/>
                </a:solidFill>
                <a:latin typeface="Roboto" panose="02000000000000000000" pitchFamily="2" charset="0"/>
              </a:rPr>
              <a:t>KM_Segment</a:t>
            </a:r>
            <a:r>
              <a:rPr lang="en-US" sz="700" dirty="0">
                <a:solidFill>
                  <a:srgbClr val="212121"/>
                </a:solidFill>
                <a:latin typeface="Roboto" panose="02000000000000000000" pitchFamily="2" charset="0"/>
              </a:rPr>
              <a:t> 3</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25 companies</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High and varied Current Price, Price Change, Cash Ratio, and P/B Ratio</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Medium Volatility, Net Income, and Earnings Per Share</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ROE</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High Net Cash Flow</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and varied Estimated Shares Outstanding</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Medium and varied P/E Ratio</a:t>
            </a:r>
          </a:p>
          <a:p>
            <a:pPr algn="l">
              <a:spcBef>
                <a:spcPts val="100"/>
              </a:spcBef>
              <a:spcAft>
                <a:spcPts val="100"/>
              </a:spcAft>
              <a:buFont typeface="Arial" panose="020B0604020202020204" pitchFamily="34" charset="0"/>
              <a:buChar char="•"/>
            </a:pPr>
            <a:endParaRPr lang="en-US" sz="300" b="0" i="0" dirty="0">
              <a:solidFill>
                <a:srgbClr val="212121"/>
              </a:solidFill>
              <a:effectLst/>
              <a:latin typeface="Roboto" panose="02000000000000000000" pitchFamily="2" charset="0"/>
            </a:endParaRPr>
          </a:p>
        </p:txBody>
      </p:sp>
      <p:sp>
        <p:nvSpPr>
          <p:cNvPr id="145" name="Google Shape;145;p6"/>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a:solidFill>
                  <a:schemeClr val="hlink"/>
                </a:solidFill>
                <a:latin typeface="Nunito"/>
                <a:ea typeface="Nunito"/>
                <a:cs typeface="Nunito"/>
                <a:sym typeface="Nunito"/>
                <a:hlinkClick r:id="rId3" action="ppaction://hlinksldjump"/>
              </a:rPr>
              <a:t>Link to Appendix slide on K-Means Clustering</a:t>
            </a:r>
            <a:endParaRPr sz="1200" i="1">
              <a:solidFill>
                <a:srgbClr val="666666"/>
              </a:solidFill>
              <a:latin typeface="Nunito"/>
              <a:ea typeface="Nunito"/>
              <a:cs typeface="Nunito"/>
              <a:sym typeface="Nunito"/>
            </a:endParaRPr>
          </a:p>
        </p:txBody>
      </p:sp>
      <p:pic>
        <p:nvPicPr>
          <p:cNvPr id="9218" name="Picture 2">
            <a:extLst>
              <a:ext uri="{FF2B5EF4-FFF2-40B4-BE49-F238E27FC236}">
                <a16:creationId xmlns:a16="http://schemas.microsoft.com/office/drawing/2014/main" id="{A50589CA-D5E7-9CB3-92E5-8026D72A2D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49" y="1199830"/>
            <a:ext cx="3802727" cy="336894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498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11812439701_0_0"/>
          <p:cNvSpPr txBox="1">
            <a:spLocks noGrp="1"/>
          </p:cNvSpPr>
          <p:nvPr>
            <p:ph type="title"/>
          </p:nvPr>
        </p:nvSpPr>
        <p:spPr>
          <a:xfrm>
            <a:off x="202549" y="632787"/>
            <a:ext cx="8629799" cy="62997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rPr>
              <a:t>Hierarchical Clustering Summary: Cluster Profiling (1/2)</a:t>
            </a:r>
            <a:endParaRPr dirty="0">
              <a:solidFill>
                <a:srgbClr val="000000"/>
              </a:solidFill>
            </a:endParaRPr>
          </a:p>
        </p:txBody>
      </p:sp>
      <p:sp>
        <p:nvSpPr>
          <p:cNvPr id="151" name="Google Shape;151;g11812439701_0_0"/>
          <p:cNvSpPr txBox="1">
            <a:spLocks noGrp="1"/>
          </p:cNvSpPr>
          <p:nvPr>
            <p:ph type="body" idx="1"/>
          </p:nvPr>
        </p:nvSpPr>
        <p:spPr>
          <a:xfrm>
            <a:off x="4455042" y="1262757"/>
            <a:ext cx="4377308" cy="3306018"/>
          </a:xfrm>
          <a:prstGeom prst="rect">
            <a:avLst/>
          </a:prstGeom>
          <a:noFill/>
          <a:ln>
            <a:solidFill>
              <a:schemeClr val="accent1"/>
            </a:solidFill>
          </a:ln>
        </p:spPr>
        <p:txBody>
          <a:bodyPr spcFirstLastPara="1" wrap="square" lIns="91425" tIns="91425" rIns="91425" bIns="91425" numCol="1" anchor="t" anchorCtr="0">
            <a:noAutofit/>
          </a:bodyPr>
          <a:lstStyle/>
          <a:p>
            <a:pPr marL="457200" lvl="0" indent="-317500" algn="l" rtl="0">
              <a:lnSpc>
                <a:spcPct val="115000"/>
              </a:lnSpc>
              <a:spcBef>
                <a:spcPts val="200"/>
              </a:spcBef>
              <a:spcAft>
                <a:spcPts val="200"/>
              </a:spcAft>
              <a:buClr>
                <a:srgbClr val="000000"/>
              </a:buClr>
              <a:buSzPts val="1400"/>
              <a:buChar char="●"/>
            </a:pPr>
            <a:r>
              <a:rPr lang="en-US" sz="800" dirty="0" err="1">
                <a:solidFill>
                  <a:schemeClr val="dk1"/>
                </a:solidFill>
              </a:rPr>
              <a:t>HC_segment</a:t>
            </a:r>
            <a:r>
              <a:rPr lang="en-US" sz="800" dirty="0">
                <a:solidFill>
                  <a:schemeClr val="dk1"/>
                </a:solidFill>
              </a:rPr>
              <a:t> 0 registered the highest Net Income and Estimated Shares Outstanding</a:t>
            </a:r>
          </a:p>
          <a:p>
            <a:pPr marL="457200" lvl="0" indent="-317500" algn="l" rtl="0">
              <a:lnSpc>
                <a:spcPct val="115000"/>
              </a:lnSpc>
              <a:spcBef>
                <a:spcPts val="200"/>
              </a:spcBef>
              <a:spcAft>
                <a:spcPts val="200"/>
              </a:spcAft>
              <a:buClr>
                <a:srgbClr val="000000"/>
              </a:buClr>
              <a:buSzPts val="1400"/>
              <a:buChar char="●"/>
            </a:pPr>
            <a:r>
              <a:rPr lang="en-US" sz="800" dirty="0" err="1">
                <a:solidFill>
                  <a:schemeClr val="dk1"/>
                </a:solidFill>
              </a:rPr>
              <a:t>HC_segment</a:t>
            </a:r>
            <a:r>
              <a:rPr lang="en-US" sz="800" dirty="0">
                <a:solidFill>
                  <a:schemeClr val="dk1"/>
                </a:solidFill>
              </a:rPr>
              <a:t> 1 registered the highest ROE</a:t>
            </a:r>
          </a:p>
          <a:p>
            <a:pPr marL="457200" lvl="0" indent="-317500" algn="l" rtl="0">
              <a:lnSpc>
                <a:spcPct val="115000"/>
              </a:lnSpc>
              <a:spcBef>
                <a:spcPts val="200"/>
              </a:spcBef>
              <a:spcAft>
                <a:spcPts val="200"/>
              </a:spcAft>
              <a:buClr>
                <a:srgbClr val="000000"/>
              </a:buClr>
              <a:buSzPts val="1400"/>
              <a:buChar char="●"/>
            </a:pPr>
            <a:r>
              <a:rPr lang="en-US" sz="800" dirty="0" err="1">
                <a:solidFill>
                  <a:schemeClr val="dk1"/>
                </a:solidFill>
              </a:rPr>
              <a:t>HC_segment</a:t>
            </a:r>
            <a:r>
              <a:rPr lang="en-US" sz="800" dirty="0">
                <a:solidFill>
                  <a:schemeClr val="dk1"/>
                </a:solidFill>
              </a:rPr>
              <a:t> 2 registered the highest Cash Ratio, Earnings Per Share, and P/B Ratio</a:t>
            </a:r>
          </a:p>
          <a:p>
            <a:pPr marL="457200" lvl="0" indent="-317500" algn="l" rtl="0">
              <a:lnSpc>
                <a:spcPct val="115000"/>
              </a:lnSpc>
              <a:spcBef>
                <a:spcPts val="200"/>
              </a:spcBef>
              <a:spcAft>
                <a:spcPts val="200"/>
              </a:spcAft>
              <a:buClr>
                <a:srgbClr val="000000"/>
              </a:buClr>
              <a:buSzPts val="1400"/>
              <a:buChar char="●"/>
            </a:pPr>
            <a:r>
              <a:rPr lang="en-US" sz="800" dirty="0" err="1">
                <a:solidFill>
                  <a:schemeClr val="dk1"/>
                </a:solidFill>
              </a:rPr>
              <a:t>HC_segment</a:t>
            </a:r>
            <a:r>
              <a:rPr lang="en-US" sz="800" dirty="0">
                <a:solidFill>
                  <a:schemeClr val="dk1"/>
                </a:solidFill>
              </a:rPr>
              <a:t> 3 contains the greatest number of companies (285) but is not outstanding in any of the financial metrics - the large majority of average companies</a:t>
            </a:r>
          </a:p>
          <a:p>
            <a:pPr marL="457200" lvl="0" indent="-317500" algn="l" rtl="0">
              <a:lnSpc>
                <a:spcPct val="115000"/>
              </a:lnSpc>
              <a:spcBef>
                <a:spcPts val="200"/>
              </a:spcBef>
              <a:spcAft>
                <a:spcPts val="200"/>
              </a:spcAft>
              <a:buClr>
                <a:srgbClr val="000000"/>
              </a:buClr>
              <a:buSzPts val="1400"/>
              <a:buChar char="●"/>
            </a:pPr>
            <a:r>
              <a:rPr lang="en-US" sz="800" dirty="0" err="1">
                <a:solidFill>
                  <a:schemeClr val="dk1"/>
                </a:solidFill>
              </a:rPr>
              <a:t>HC_segment</a:t>
            </a:r>
            <a:r>
              <a:rPr lang="en-US" sz="800" dirty="0">
                <a:solidFill>
                  <a:schemeClr val="dk1"/>
                </a:solidFill>
              </a:rPr>
              <a:t> 4 registered the highest Volatility</a:t>
            </a:r>
          </a:p>
          <a:p>
            <a:pPr marL="457200" lvl="0" indent="-317500" algn="l" rtl="0">
              <a:lnSpc>
                <a:spcPct val="115000"/>
              </a:lnSpc>
              <a:spcBef>
                <a:spcPts val="200"/>
              </a:spcBef>
              <a:spcAft>
                <a:spcPts val="200"/>
              </a:spcAft>
              <a:buClr>
                <a:srgbClr val="000000"/>
              </a:buClr>
              <a:buSzPts val="1400"/>
              <a:buChar char="●"/>
            </a:pPr>
            <a:r>
              <a:rPr lang="en-US" sz="800" dirty="0" err="1">
                <a:solidFill>
                  <a:schemeClr val="dk1"/>
                </a:solidFill>
              </a:rPr>
              <a:t>HC_segment</a:t>
            </a:r>
            <a:r>
              <a:rPr lang="en-US" sz="800" dirty="0">
                <a:solidFill>
                  <a:schemeClr val="dk1"/>
                </a:solidFill>
              </a:rPr>
              <a:t> 5 registered the highest Current Price, Price Change, Net Cash Flow, and P/E Ratio but contains the lowest number of companies (3) - clearly a segment of elite companies</a:t>
            </a:r>
          </a:p>
          <a:p>
            <a:pPr marL="457200" lvl="0" indent="-317500" algn="l" rtl="0">
              <a:lnSpc>
                <a:spcPct val="115000"/>
              </a:lnSpc>
              <a:spcBef>
                <a:spcPts val="200"/>
              </a:spcBef>
              <a:spcAft>
                <a:spcPts val="200"/>
              </a:spcAft>
              <a:buClr>
                <a:srgbClr val="000000"/>
              </a:buClr>
              <a:buSzPts val="1400"/>
              <a:buChar char="●"/>
            </a:pPr>
            <a:r>
              <a:rPr lang="en-US" sz="800" dirty="0" err="1">
                <a:solidFill>
                  <a:schemeClr val="dk1"/>
                </a:solidFill>
              </a:rPr>
              <a:t>HC_Segment</a:t>
            </a:r>
            <a:r>
              <a:rPr lang="en-US" sz="800" dirty="0">
                <a:solidFill>
                  <a:schemeClr val="dk1"/>
                </a:solidFill>
              </a:rPr>
              <a:t> 3 contains the greatest number of GICS Sectors</a:t>
            </a:r>
          </a:p>
          <a:p>
            <a:pPr marL="457200" lvl="0" indent="-317500" algn="l" rtl="0">
              <a:lnSpc>
                <a:spcPct val="115000"/>
              </a:lnSpc>
              <a:spcBef>
                <a:spcPts val="200"/>
              </a:spcBef>
              <a:spcAft>
                <a:spcPts val="200"/>
              </a:spcAft>
              <a:buClr>
                <a:srgbClr val="000000"/>
              </a:buClr>
              <a:buSzPts val="1400"/>
              <a:buChar char="●"/>
            </a:pPr>
            <a:r>
              <a:rPr lang="en-US" sz="800" dirty="0">
                <a:solidFill>
                  <a:schemeClr val="dk1"/>
                </a:solidFill>
              </a:rPr>
              <a:t>Telecommunications Services, Information Technology, Consumer Discretionary, and a few other GICS Sectors are spread </a:t>
            </a:r>
            <a:r>
              <a:rPr lang="en-US" sz="800" dirty="0" err="1">
                <a:solidFill>
                  <a:schemeClr val="dk1"/>
                </a:solidFill>
              </a:rPr>
              <a:t>oveer</a:t>
            </a:r>
            <a:r>
              <a:rPr lang="en-US" sz="800" dirty="0">
                <a:solidFill>
                  <a:schemeClr val="dk1"/>
                </a:solidFill>
              </a:rPr>
              <a:t> several HC Segments</a:t>
            </a:r>
          </a:p>
          <a:p>
            <a:pPr marL="457200" lvl="0" indent="-317500" algn="l" rtl="0">
              <a:lnSpc>
                <a:spcPct val="115000"/>
              </a:lnSpc>
              <a:spcBef>
                <a:spcPts val="200"/>
              </a:spcBef>
              <a:spcAft>
                <a:spcPts val="200"/>
              </a:spcAft>
              <a:buClr>
                <a:srgbClr val="000000"/>
              </a:buClr>
              <a:buSzPts val="1400"/>
              <a:buChar char="●"/>
            </a:pPr>
            <a:r>
              <a:rPr lang="en-US" sz="800" dirty="0">
                <a:solidFill>
                  <a:schemeClr val="dk1"/>
                </a:solidFill>
              </a:rPr>
              <a:t>Real Estate is found only in HC Segments 2 and 3</a:t>
            </a:r>
          </a:p>
          <a:p>
            <a:pPr marL="457200" lvl="0" indent="-317500" algn="l" rtl="0">
              <a:lnSpc>
                <a:spcPct val="115000"/>
              </a:lnSpc>
              <a:spcBef>
                <a:spcPts val="200"/>
              </a:spcBef>
              <a:spcAft>
                <a:spcPts val="200"/>
              </a:spcAft>
              <a:buClr>
                <a:srgbClr val="000000"/>
              </a:buClr>
              <a:buSzPts val="1400"/>
              <a:buChar char="●"/>
            </a:pPr>
            <a:r>
              <a:rPr lang="en-US" sz="800" dirty="0">
                <a:solidFill>
                  <a:schemeClr val="dk1"/>
                </a:solidFill>
              </a:rPr>
              <a:t>Materials are only found in HC Segments 3 and 4</a:t>
            </a:r>
          </a:p>
          <a:p>
            <a:pPr marL="457200" lvl="0" indent="-317500" algn="l" rtl="0">
              <a:lnSpc>
                <a:spcPct val="115000"/>
              </a:lnSpc>
              <a:spcBef>
                <a:spcPts val="200"/>
              </a:spcBef>
              <a:spcAft>
                <a:spcPts val="200"/>
              </a:spcAft>
              <a:buClr>
                <a:srgbClr val="000000"/>
              </a:buClr>
              <a:buSzPts val="1400"/>
              <a:buChar char="●"/>
            </a:pPr>
            <a:r>
              <a:rPr lang="en-US" sz="800" dirty="0">
                <a:solidFill>
                  <a:schemeClr val="dk1"/>
                </a:solidFill>
              </a:rPr>
              <a:t>Utilities are only found in HC Segments 3</a:t>
            </a:r>
          </a:p>
          <a:p>
            <a:pPr marL="457200" lvl="0" indent="-317500" algn="l" rtl="0">
              <a:lnSpc>
                <a:spcPct val="115000"/>
              </a:lnSpc>
              <a:spcBef>
                <a:spcPts val="200"/>
              </a:spcBef>
              <a:spcAft>
                <a:spcPts val="200"/>
              </a:spcAft>
              <a:buClr>
                <a:srgbClr val="000000"/>
              </a:buClr>
              <a:buSzPts val="1400"/>
              <a:buChar char="●"/>
            </a:pPr>
            <a:endParaRPr lang="en-US" sz="800" dirty="0">
              <a:solidFill>
                <a:schemeClr val="dk1"/>
              </a:solidFill>
            </a:endParaRPr>
          </a:p>
        </p:txBody>
      </p:sp>
      <p:sp>
        <p:nvSpPr>
          <p:cNvPr id="152" name="Google Shape;152;g11812439701_0_0"/>
          <p:cNvSpPr txBox="1"/>
          <p:nvPr/>
        </p:nvSpPr>
        <p:spPr>
          <a:xfrm>
            <a:off x="4027775"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a:solidFill>
                  <a:schemeClr val="hlink"/>
                </a:solidFill>
                <a:latin typeface="Nunito"/>
                <a:ea typeface="Nunito"/>
                <a:cs typeface="Nunito"/>
                <a:sym typeface="Nunito"/>
                <a:hlinkClick r:id="rId3" action="ppaction://hlinksldjump"/>
              </a:rPr>
              <a:t>Link to Appendix slide on Hierarchical Clustering</a:t>
            </a:r>
            <a:endParaRPr sz="1200" i="1">
              <a:solidFill>
                <a:srgbClr val="666666"/>
              </a:solidFill>
              <a:latin typeface="Nunito"/>
              <a:ea typeface="Nunito"/>
              <a:cs typeface="Nunito"/>
              <a:sym typeface="Nunito"/>
            </a:endParaRPr>
          </a:p>
        </p:txBody>
      </p:sp>
      <p:pic>
        <p:nvPicPr>
          <p:cNvPr id="2" name="Picture 1">
            <a:extLst>
              <a:ext uri="{FF2B5EF4-FFF2-40B4-BE49-F238E27FC236}">
                <a16:creationId xmlns:a16="http://schemas.microsoft.com/office/drawing/2014/main" id="{74B0A7AC-375A-03A8-50A0-933ACFD8CFDE}"/>
              </a:ext>
            </a:extLst>
          </p:cNvPr>
          <p:cNvPicPr>
            <a:picLocks noChangeAspect="1"/>
          </p:cNvPicPr>
          <p:nvPr/>
        </p:nvPicPr>
        <p:blipFill>
          <a:blip r:embed="rId4"/>
          <a:stretch>
            <a:fillRect/>
          </a:stretch>
        </p:blipFill>
        <p:spPr>
          <a:xfrm>
            <a:off x="202547" y="1262757"/>
            <a:ext cx="4252495" cy="1189834"/>
          </a:xfrm>
          <a:prstGeom prst="rect">
            <a:avLst/>
          </a:prstGeom>
          <a:ln>
            <a:solidFill>
              <a:schemeClr val="accent1"/>
            </a:solidFill>
          </a:ln>
        </p:spPr>
      </p:pic>
      <p:pic>
        <p:nvPicPr>
          <p:cNvPr id="3" name="Picture 2">
            <a:extLst>
              <a:ext uri="{FF2B5EF4-FFF2-40B4-BE49-F238E27FC236}">
                <a16:creationId xmlns:a16="http://schemas.microsoft.com/office/drawing/2014/main" id="{189CDA39-0F66-6AE4-3980-043C786B1CCB}"/>
              </a:ext>
            </a:extLst>
          </p:cNvPr>
          <p:cNvPicPr>
            <a:picLocks noChangeAspect="1"/>
          </p:cNvPicPr>
          <p:nvPr/>
        </p:nvPicPr>
        <p:blipFill>
          <a:blip r:embed="rId5"/>
          <a:stretch>
            <a:fillRect/>
          </a:stretch>
        </p:blipFill>
        <p:spPr>
          <a:xfrm>
            <a:off x="202547" y="2452590"/>
            <a:ext cx="4252495" cy="2116185"/>
          </a:xfrm>
          <a:prstGeom prst="rect">
            <a:avLst/>
          </a:prstGeom>
          <a:ln>
            <a:solidFill>
              <a:schemeClr val="accent1"/>
            </a:solid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11812439701_0_0"/>
          <p:cNvSpPr txBox="1">
            <a:spLocks noGrp="1"/>
          </p:cNvSpPr>
          <p:nvPr>
            <p:ph type="title"/>
          </p:nvPr>
        </p:nvSpPr>
        <p:spPr>
          <a:xfrm>
            <a:off x="202549" y="632787"/>
            <a:ext cx="8629799" cy="62997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rPr>
              <a:t>Hierarchical Clustering Summary: Cluster Profiling (2/2)</a:t>
            </a:r>
            <a:endParaRPr dirty="0">
              <a:solidFill>
                <a:srgbClr val="000000"/>
              </a:solidFill>
            </a:endParaRPr>
          </a:p>
        </p:txBody>
      </p:sp>
      <p:sp>
        <p:nvSpPr>
          <p:cNvPr id="152" name="Google Shape;152;g11812439701_0_0"/>
          <p:cNvSpPr txBox="1"/>
          <p:nvPr/>
        </p:nvSpPr>
        <p:spPr>
          <a:xfrm>
            <a:off x="4027775"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a:solidFill>
                  <a:schemeClr val="hlink"/>
                </a:solidFill>
                <a:latin typeface="Nunito"/>
                <a:ea typeface="Nunito"/>
                <a:cs typeface="Nunito"/>
                <a:sym typeface="Nunito"/>
                <a:hlinkClick r:id="rId3" action="ppaction://hlinksldjump"/>
              </a:rPr>
              <a:t>Link to Appendix slide on Hierarchical Clustering</a:t>
            </a:r>
            <a:endParaRPr sz="1200" i="1">
              <a:solidFill>
                <a:srgbClr val="666666"/>
              </a:solidFill>
              <a:latin typeface="Nunito"/>
              <a:ea typeface="Nunito"/>
              <a:cs typeface="Nunito"/>
              <a:sym typeface="Nunito"/>
            </a:endParaRPr>
          </a:p>
        </p:txBody>
      </p:sp>
      <p:pic>
        <p:nvPicPr>
          <p:cNvPr id="10242" name="Picture 2">
            <a:extLst>
              <a:ext uri="{FF2B5EF4-FFF2-40B4-BE49-F238E27FC236}">
                <a16:creationId xmlns:a16="http://schemas.microsoft.com/office/drawing/2014/main" id="{688BC5B0-07E6-D79F-4931-F1BCA854F2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48" y="1262757"/>
            <a:ext cx="3802728" cy="330601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Google Shape;144;p6">
            <a:extLst>
              <a:ext uri="{FF2B5EF4-FFF2-40B4-BE49-F238E27FC236}">
                <a16:creationId xmlns:a16="http://schemas.microsoft.com/office/drawing/2014/main" id="{34CC9EA6-2543-A22C-2ECA-033ABB9E9901}"/>
              </a:ext>
            </a:extLst>
          </p:cNvPr>
          <p:cNvSpPr txBox="1">
            <a:spLocks/>
          </p:cNvSpPr>
          <p:nvPr/>
        </p:nvSpPr>
        <p:spPr>
          <a:xfrm>
            <a:off x="4005277" y="1262757"/>
            <a:ext cx="4827072" cy="3306018"/>
          </a:xfrm>
          <a:prstGeom prst="rect">
            <a:avLst/>
          </a:prstGeom>
          <a:noFill/>
          <a:ln>
            <a:solidFill>
              <a:schemeClr val="accent1"/>
            </a:solid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pPr>
              <a:spcBef>
                <a:spcPts val="100"/>
              </a:spcBef>
              <a:spcAft>
                <a:spcPts val="100"/>
              </a:spcAft>
              <a:buFont typeface="Arial" panose="020B0604020202020204" pitchFamily="34" charset="0"/>
              <a:buChar char="•"/>
            </a:pPr>
            <a:r>
              <a:rPr lang="en-US" sz="700" dirty="0" err="1">
                <a:solidFill>
                  <a:srgbClr val="212121"/>
                </a:solidFill>
                <a:latin typeface="Roboto" panose="02000000000000000000" pitchFamily="2" charset="0"/>
              </a:rPr>
              <a:t>HC_Segment</a:t>
            </a:r>
            <a:r>
              <a:rPr lang="en-US" sz="700" dirty="0">
                <a:solidFill>
                  <a:srgbClr val="212121"/>
                </a:solidFill>
                <a:latin typeface="Roboto" panose="02000000000000000000" pitchFamily="2" charset="0"/>
              </a:rPr>
              <a:t> 0</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Has 11 companies</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Current Price, Volatility, ROE, and P/E Ratio</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Medium Price Change, Earnings Per Share, and P/B Ratio</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to medium Cash Ratio</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and varied Net Cash Flow</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High and varied Net Income and Estimated Shares Outstanding</a:t>
            </a:r>
          </a:p>
          <a:p>
            <a:pPr>
              <a:spcBef>
                <a:spcPts val="100"/>
              </a:spcBef>
              <a:spcAft>
                <a:spcPts val="100"/>
              </a:spcAft>
              <a:buFont typeface="Arial" panose="020B0604020202020204" pitchFamily="34" charset="0"/>
              <a:buChar char="•"/>
            </a:pPr>
            <a:r>
              <a:rPr lang="en-US" sz="700" dirty="0" err="1">
                <a:solidFill>
                  <a:srgbClr val="212121"/>
                </a:solidFill>
                <a:latin typeface="Roboto" panose="02000000000000000000" pitchFamily="2" charset="0"/>
              </a:rPr>
              <a:t>HC_Segment</a:t>
            </a:r>
            <a:r>
              <a:rPr lang="en-US" sz="700" dirty="0">
                <a:solidFill>
                  <a:srgbClr val="212121"/>
                </a:solidFill>
                <a:latin typeface="Roboto" panose="02000000000000000000" pitchFamily="2" charset="0"/>
              </a:rPr>
              <a:t> 1</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Has 7 companies</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Medium Current Price, Price Change, Net Cash Flow, Estimated Shares Outstanding, P/E Ratio, and P/B Ratio</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Volatility and Cash Ratio</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High ROE</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Medium and varied Net Income and Earnings Per Share</a:t>
            </a:r>
          </a:p>
          <a:p>
            <a:pPr>
              <a:spcBef>
                <a:spcPts val="100"/>
              </a:spcBef>
              <a:spcAft>
                <a:spcPts val="100"/>
              </a:spcAft>
              <a:buFont typeface="Arial" panose="020B0604020202020204" pitchFamily="34" charset="0"/>
              <a:buChar char="•"/>
            </a:pPr>
            <a:r>
              <a:rPr lang="en-US" sz="700" dirty="0" err="1">
                <a:solidFill>
                  <a:srgbClr val="212121"/>
                </a:solidFill>
                <a:latin typeface="Roboto" panose="02000000000000000000" pitchFamily="2" charset="0"/>
              </a:rPr>
              <a:t>HC_Segment</a:t>
            </a:r>
            <a:r>
              <a:rPr lang="en-US" sz="700" dirty="0">
                <a:solidFill>
                  <a:srgbClr val="212121"/>
                </a:solidFill>
                <a:latin typeface="Roboto" panose="02000000000000000000" pitchFamily="2" charset="0"/>
              </a:rPr>
              <a:t> 2</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Has 12 companies</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High and varied Current Price, Cash Ratio, and P/B Ratio</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Medium Price Change, Volatility, Net Cash Flow, Net Income, and P/E Ratio</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ROE</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High Earnings Per Share</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and varied Estimated Shares Outstanding</a:t>
            </a:r>
          </a:p>
          <a:p>
            <a:pPr>
              <a:spcBef>
                <a:spcPts val="100"/>
              </a:spcBef>
              <a:spcAft>
                <a:spcPts val="100"/>
              </a:spcAft>
              <a:buFont typeface="Arial" panose="020B0604020202020204" pitchFamily="34" charset="0"/>
              <a:buChar char="•"/>
            </a:pPr>
            <a:r>
              <a:rPr lang="en-US" sz="700" dirty="0" err="1">
                <a:solidFill>
                  <a:srgbClr val="212121"/>
                </a:solidFill>
                <a:latin typeface="Roboto" panose="02000000000000000000" pitchFamily="2" charset="0"/>
              </a:rPr>
              <a:t>HC_Segment</a:t>
            </a:r>
            <a:r>
              <a:rPr lang="en-US" sz="700" dirty="0">
                <a:solidFill>
                  <a:srgbClr val="212121"/>
                </a:solidFill>
                <a:latin typeface="Roboto" panose="02000000000000000000" pitchFamily="2" charset="0"/>
              </a:rPr>
              <a:t> 3</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Has 285 companies</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to medium Current Price and Estimated Shares Outstanding</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Medium Price Change, Volatility, Cash Ratio, Net Cash Flow, Net Income, Earnings Per Share, and P/B Ratio</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ROE and P/E Ratio</a:t>
            </a:r>
          </a:p>
          <a:p>
            <a:pPr>
              <a:spcBef>
                <a:spcPts val="100"/>
              </a:spcBef>
              <a:spcAft>
                <a:spcPts val="100"/>
              </a:spcAft>
              <a:buFont typeface="Arial" panose="020B0604020202020204" pitchFamily="34" charset="0"/>
              <a:buChar char="•"/>
            </a:pPr>
            <a:r>
              <a:rPr lang="en-US" sz="700" dirty="0" err="1">
                <a:solidFill>
                  <a:srgbClr val="212121"/>
                </a:solidFill>
                <a:latin typeface="Roboto" panose="02000000000000000000" pitchFamily="2" charset="0"/>
              </a:rPr>
              <a:t>HC_Segment</a:t>
            </a:r>
            <a:r>
              <a:rPr lang="en-US" sz="700" dirty="0">
                <a:solidFill>
                  <a:srgbClr val="212121"/>
                </a:solidFill>
                <a:latin typeface="Roboto" panose="02000000000000000000" pitchFamily="2" charset="0"/>
              </a:rPr>
              <a:t> 4</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Has 22 companies</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Current Price, Cash Ratio, Net Income, and Earnings Per Share</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and varied Price Change</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High and varied Volatility</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Medium and varied ROE</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Medium Net Cash Flow, Estimated Shares Outstanding, P/E Ratio, and P/B Ratio</a:t>
            </a:r>
          </a:p>
          <a:p>
            <a:pPr>
              <a:spcBef>
                <a:spcPts val="100"/>
              </a:spcBef>
              <a:spcAft>
                <a:spcPts val="100"/>
              </a:spcAft>
              <a:buFont typeface="Arial" panose="020B0604020202020204" pitchFamily="34" charset="0"/>
              <a:buChar char="•"/>
            </a:pPr>
            <a:r>
              <a:rPr lang="en-US" sz="700" dirty="0" err="1">
                <a:solidFill>
                  <a:srgbClr val="212121"/>
                </a:solidFill>
                <a:latin typeface="Roboto" panose="02000000000000000000" pitchFamily="2" charset="0"/>
              </a:rPr>
              <a:t>HC_Segment</a:t>
            </a:r>
            <a:r>
              <a:rPr lang="en-US" sz="700" dirty="0">
                <a:solidFill>
                  <a:srgbClr val="212121"/>
                </a:solidFill>
                <a:latin typeface="Roboto" panose="02000000000000000000" pitchFamily="2" charset="0"/>
              </a:rPr>
              <a:t> 5</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Has 3 companies</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Medium to high Current Price and Volatility</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High Price Change</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Medium Net Income, Cash Ratio, and Earnings Per Share</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ROE and P/B Ratio</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Relatively high Net Cash Flow</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Low to medium Estimated Shares Outstanding</a:t>
            </a:r>
          </a:p>
          <a:p>
            <a:pPr lvl="1">
              <a:spcBef>
                <a:spcPts val="100"/>
              </a:spcBef>
              <a:spcAft>
                <a:spcPts val="100"/>
              </a:spcAft>
              <a:buFont typeface="Wingdings" pitchFamily="2" charset="2"/>
              <a:buChar char="v"/>
            </a:pPr>
            <a:r>
              <a:rPr lang="en-US" sz="500" dirty="0">
                <a:solidFill>
                  <a:srgbClr val="212121"/>
                </a:solidFill>
                <a:latin typeface="Roboto" panose="02000000000000000000" pitchFamily="2" charset="0"/>
              </a:rPr>
              <a:t>High and varied P/E Ratio</a:t>
            </a:r>
          </a:p>
        </p:txBody>
      </p:sp>
    </p:spTree>
    <p:extLst>
      <p:ext uri="{BB962C8B-B14F-4D97-AF65-F5344CB8AC3E}">
        <p14:creationId xmlns:p14="http://schemas.microsoft.com/office/powerpoint/2010/main" val="62567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10e9006cb6c_1_20"/>
          <p:cNvSpPr txBox="1">
            <a:spLocks noGrp="1"/>
          </p:cNvSpPr>
          <p:nvPr>
            <p:ph type="ctrTitle"/>
          </p:nvPr>
        </p:nvSpPr>
        <p:spPr>
          <a:xfrm>
            <a:off x="0" y="2820425"/>
            <a:ext cx="9144000" cy="581700"/>
          </a:xfrm>
          <a:prstGeom prst="rect">
            <a:avLst/>
          </a:prstGeom>
          <a:solidFill>
            <a:srgbClr val="0000FF"/>
          </a:solid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3300">
                <a:solidFill>
                  <a:schemeClr val="lt1"/>
                </a:solidFill>
              </a:rPr>
              <a:t>APPENDIX</a:t>
            </a:r>
            <a:endParaRPr sz="33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10e9006cb6c_1_2"/>
          <p:cNvSpPr txBox="1">
            <a:spLocks noGrp="1"/>
          </p:cNvSpPr>
          <p:nvPr>
            <p:ph type="title"/>
          </p:nvPr>
        </p:nvSpPr>
        <p:spPr>
          <a:xfrm>
            <a:off x="202550" y="629533"/>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rPr>
              <a:t>Executive Summary </a:t>
            </a:r>
            <a:endParaRPr dirty="0">
              <a:solidFill>
                <a:srgbClr val="000000"/>
              </a:solidFill>
            </a:endParaRPr>
          </a:p>
        </p:txBody>
      </p:sp>
      <p:sp>
        <p:nvSpPr>
          <p:cNvPr id="119" name="Google Shape;119;g10e9006cb6c_1_2"/>
          <p:cNvSpPr txBox="1">
            <a:spLocks noGrp="1"/>
          </p:cNvSpPr>
          <p:nvPr>
            <p:ph type="body" idx="1"/>
          </p:nvPr>
        </p:nvSpPr>
        <p:spPr>
          <a:xfrm>
            <a:off x="202550" y="1202229"/>
            <a:ext cx="8629800" cy="3706800"/>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400"/>
              </a:spcBef>
              <a:spcAft>
                <a:spcPts val="400"/>
              </a:spcAft>
              <a:buClr>
                <a:srgbClr val="000000"/>
              </a:buClr>
              <a:buSzPts val="1400"/>
              <a:buChar char="●"/>
            </a:pPr>
            <a:r>
              <a:rPr lang="en-US" sz="1200" dirty="0">
                <a:solidFill>
                  <a:srgbClr val="000000"/>
                </a:solidFill>
              </a:rPr>
              <a:t>Considering execution time, relative clustering performance measured, and number of clusters, K-Means 4 cluster option appears to be a preferable choice to the clusters obtained using hierarchical clustering</a:t>
            </a:r>
          </a:p>
          <a:p>
            <a:pPr marL="457200" lvl="0" indent="-317500" algn="l" rtl="0">
              <a:lnSpc>
                <a:spcPct val="115000"/>
              </a:lnSpc>
              <a:spcBef>
                <a:spcPts val="400"/>
              </a:spcBef>
              <a:spcAft>
                <a:spcPts val="400"/>
              </a:spcAft>
              <a:buClr>
                <a:srgbClr val="000000"/>
              </a:buClr>
              <a:buSzPts val="1400"/>
              <a:buChar char="●"/>
            </a:pPr>
            <a:r>
              <a:rPr lang="en-US" sz="1200" dirty="0">
                <a:solidFill>
                  <a:srgbClr val="000000"/>
                </a:solidFill>
              </a:rPr>
              <a:t>Investment in </a:t>
            </a:r>
            <a:r>
              <a:rPr lang="en-US" sz="1200" dirty="0" err="1">
                <a:solidFill>
                  <a:srgbClr val="000000"/>
                </a:solidFill>
              </a:rPr>
              <a:t>KM_Segment</a:t>
            </a:r>
            <a:r>
              <a:rPr lang="en-US" sz="1200" dirty="0">
                <a:solidFill>
                  <a:srgbClr val="000000"/>
                </a:solidFill>
              </a:rPr>
              <a:t> 1 appears to be a safe bet considering the associated low to moderate current price of shares and high earnings per share; however, the benefits should be weighed against the relatively low to moderate ROE and Cash Ratio</a:t>
            </a:r>
          </a:p>
          <a:p>
            <a:pPr marL="457200" lvl="0" indent="-317500" algn="l" rtl="0">
              <a:lnSpc>
                <a:spcPct val="115000"/>
              </a:lnSpc>
              <a:spcBef>
                <a:spcPts val="400"/>
              </a:spcBef>
              <a:spcAft>
                <a:spcPts val="400"/>
              </a:spcAft>
              <a:buClr>
                <a:srgbClr val="000000"/>
              </a:buClr>
              <a:buSzPts val="1400"/>
              <a:buChar char="●"/>
            </a:pPr>
            <a:r>
              <a:rPr lang="en-US" sz="1200" dirty="0" err="1">
                <a:solidFill>
                  <a:srgbClr val="000000"/>
                </a:solidFill>
              </a:rPr>
              <a:t>KM_Segment</a:t>
            </a:r>
            <a:r>
              <a:rPr lang="en-US" sz="1200" dirty="0">
                <a:solidFill>
                  <a:srgbClr val="000000"/>
                </a:solidFill>
              </a:rPr>
              <a:t> 2 also has a low to moderate price and thus relatively affordable shares. However, compared to earnings, the stocks might be considered expensive due to the high P/E ratio. Moreover, the low Cash Ratio and Earnings Per Share might be further reason to be careful about investment in this cluster</a:t>
            </a:r>
          </a:p>
          <a:p>
            <a:pPr marL="457200" lvl="0" indent="-317500" algn="l" rtl="0">
              <a:lnSpc>
                <a:spcPct val="115000"/>
              </a:lnSpc>
              <a:spcBef>
                <a:spcPts val="400"/>
              </a:spcBef>
              <a:spcAft>
                <a:spcPts val="400"/>
              </a:spcAft>
              <a:buClr>
                <a:srgbClr val="000000"/>
              </a:buClr>
              <a:buSzPts val="1400"/>
              <a:buChar char="●"/>
            </a:pPr>
            <a:r>
              <a:rPr lang="en-US" sz="1200" dirty="0" err="1">
                <a:solidFill>
                  <a:srgbClr val="000000"/>
                </a:solidFill>
              </a:rPr>
              <a:t>KM_Segment</a:t>
            </a:r>
            <a:r>
              <a:rPr lang="en-US" sz="1200" dirty="0">
                <a:solidFill>
                  <a:srgbClr val="000000"/>
                </a:solidFill>
              </a:rPr>
              <a:t> 3 is characterized by high Current Price, Price Change, and P/B ratio. These characteristics render investment in this cluster expensive and risky. Though the Cash Ratio is high, the related benefit should be measured against the low ROE that characterizes the cluster.</a:t>
            </a:r>
          </a:p>
          <a:p>
            <a:pPr marL="457200" lvl="0" indent="-317500" algn="l" rtl="0">
              <a:lnSpc>
                <a:spcPct val="115000"/>
              </a:lnSpc>
              <a:spcBef>
                <a:spcPts val="400"/>
              </a:spcBef>
              <a:spcAft>
                <a:spcPts val="400"/>
              </a:spcAft>
              <a:buClr>
                <a:srgbClr val="000000"/>
              </a:buClr>
              <a:buSzPts val="1400"/>
              <a:buChar char="●"/>
            </a:pPr>
            <a:r>
              <a:rPr lang="en-US" sz="1200" dirty="0" err="1">
                <a:solidFill>
                  <a:srgbClr val="000000"/>
                </a:solidFill>
              </a:rPr>
              <a:t>KM_Segment</a:t>
            </a:r>
            <a:r>
              <a:rPr lang="en-US" sz="1200" dirty="0">
                <a:solidFill>
                  <a:srgbClr val="000000"/>
                </a:solidFill>
              </a:rPr>
              <a:t> 3 is a low-risk, low-return cluster since all the reported metrics are low to moderate. It would be advisable for an investor to make minimal investment in this sector, if interested; however, the investment should be spread across several companies to further take advantage of the low-risk that characterizes the cluster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10ae355dec7_0_0"/>
          <p:cNvSpPr txBox="1">
            <a:spLocks noGrp="1"/>
          </p:cNvSpPr>
          <p:nvPr>
            <p:ph type="title"/>
          </p:nvPr>
        </p:nvSpPr>
        <p:spPr>
          <a:xfrm>
            <a:off x="202550" y="672056"/>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rPr>
              <a:t>Data Background and Contents: Data Types and Sample display</a:t>
            </a:r>
            <a:endParaRPr dirty="0">
              <a:solidFill>
                <a:srgbClr val="000000"/>
              </a:solidFill>
            </a:endParaRPr>
          </a:p>
        </p:txBody>
      </p:sp>
      <p:sp>
        <p:nvSpPr>
          <p:cNvPr id="163" name="Google Shape;163;g10ae355dec7_0_0"/>
          <p:cNvSpPr txBox="1">
            <a:spLocks noGrp="1"/>
          </p:cNvSpPr>
          <p:nvPr>
            <p:ph type="body" idx="1"/>
          </p:nvPr>
        </p:nvSpPr>
        <p:spPr>
          <a:xfrm>
            <a:off x="3934047" y="2966484"/>
            <a:ext cx="4898303" cy="1985067"/>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900" b="0" i="0" dirty="0">
                <a:solidFill>
                  <a:srgbClr val="212121"/>
                </a:solidFill>
                <a:effectLst/>
                <a:latin typeface="Roboto" panose="02000000000000000000" pitchFamily="2" charset="0"/>
              </a:rPr>
              <a:t>There are 340 rows and 15 columns</a:t>
            </a:r>
          </a:p>
          <a:p>
            <a:pPr algn="l">
              <a:buFont typeface="Arial" panose="020B0604020202020204" pitchFamily="34" charset="0"/>
              <a:buChar char="•"/>
            </a:pPr>
            <a:r>
              <a:rPr lang="en-US" sz="900" b="0" i="0" dirty="0">
                <a:solidFill>
                  <a:srgbClr val="212121"/>
                </a:solidFill>
                <a:effectLst/>
                <a:latin typeface="Roboto" panose="02000000000000000000" pitchFamily="2" charset="0"/>
              </a:rPr>
              <a:t>The data appears to have 4 categorical columns and 11 numerical columns</a:t>
            </a:r>
          </a:p>
          <a:p>
            <a:pPr algn="l">
              <a:buFont typeface="Arial" panose="020B0604020202020204" pitchFamily="34" charset="0"/>
              <a:buChar char="•"/>
            </a:pPr>
            <a:r>
              <a:rPr lang="en-US" sz="900" b="0" i="0" dirty="0">
                <a:solidFill>
                  <a:srgbClr val="212121"/>
                </a:solidFill>
                <a:effectLst/>
                <a:latin typeface="Roboto" panose="02000000000000000000" pitchFamily="2" charset="0"/>
              </a:rPr>
              <a:t>Negative price changes indicate decrease in stock price over the previous 13 weeks</a:t>
            </a:r>
          </a:p>
          <a:p>
            <a:pPr algn="l">
              <a:buFont typeface="Arial" panose="020B0604020202020204" pitchFamily="34" charset="0"/>
              <a:buChar char="•"/>
            </a:pPr>
            <a:r>
              <a:rPr lang="en-US" sz="900" b="0" i="0" dirty="0">
                <a:solidFill>
                  <a:srgbClr val="212121"/>
                </a:solidFill>
                <a:effectLst/>
                <a:latin typeface="Roboto" panose="02000000000000000000" pitchFamily="2" charset="0"/>
              </a:rPr>
              <a:t>Negative net cash flow, net income, and earnings per share indicate, respectively, net cash outflow, total expenses, interest, and taxes greater than revenues, net loss by the respective companies</a:t>
            </a:r>
          </a:p>
          <a:p>
            <a:pPr algn="l">
              <a:buFont typeface="Arial" panose="020B0604020202020204" pitchFamily="34" charset="0"/>
              <a:buChar char="•"/>
            </a:pPr>
            <a:r>
              <a:rPr lang="en-US" sz="900" b="0" i="0" dirty="0">
                <a:solidFill>
                  <a:srgbClr val="212121"/>
                </a:solidFill>
                <a:effectLst/>
                <a:latin typeface="Roboto" panose="02000000000000000000" pitchFamily="2" charset="0"/>
              </a:rPr>
              <a:t>Negative P/B ratios indicate that the companies have more liabilities than assets</a:t>
            </a:r>
          </a:p>
          <a:p>
            <a:pPr algn="l">
              <a:buFont typeface="Arial" panose="020B0604020202020204" pitchFamily="34" charset="0"/>
              <a:buChar char="•"/>
            </a:pPr>
            <a:r>
              <a:rPr lang="en-US" sz="900" b="0" i="0" dirty="0">
                <a:solidFill>
                  <a:srgbClr val="212121"/>
                </a:solidFill>
                <a:effectLst/>
                <a:latin typeface="Roboto" panose="02000000000000000000" pitchFamily="2" charset="0"/>
              </a:rPr>
              <a:t>We have confirmation that the data contains 4 categorical columns and 11 numerical (7 float and 4 int) columns</a:t>
            </a:r>
          </a:p>
          <a:p>
            <a:pPr algn="l">
              <a:buFont typeface="Arial" panose="020B0604020202020204" pitchFamily="34" charset="0"/>
              <a:buChar char="•"/>
            </a:pPr>
            <a:r>
              <a:rPr lang="en-US" sz="900" b="0" i="0" dirty="0">
                <a:solidFill>
                  <a:srgbClr val="212121"/>
                </a:solidFill>
                <a:effectLst/>
                <a:latin typeface="Roboto" panose="02000000000000000000" pitchFamily="2" charset="0"/>
              </a:rPr>
              <a:t>No obvious missing values</a:t>
            </a:r>
          </a:p>
        </p:txBody>
      </p:sp>
      <p:pic>
        <p:nvPicPr>
          <p:cNvPr id="2" name="Picture 1">
            <a:extLst>
              <a:ext uri="{FF2B5EF4-FFF2-40B4-BE49-F238E27FC236}">
                <a16:creationId xmlns:a16="http://schemas.microsoft.com/office/drawing/2014/main" id="{E4CA4C2B-97FA-BDAE-D915-4BDF396312B6}"/>
              </a:ext>
            </a:extLst>
          </p:cNvPr>
          <p:cNvPicPr>
            <a:picLocks noChangeAspect="1"/>
          </p:cNvPicPr>
          <p:nvPr/>
        </p:nvPicPr>
        <p:blipFill>
          <a:blip r:embed="rId3"/>
          <a:stretch>
            <a:fillRect/>
          </a:stretch>
        </p:blipFill>
        <p:spPr>
          <a:xfrm>
            <a:off x="202549" y="1244753"/>
            <a:ext cx="8629799" cy="1721731"/>
          </a:xfrm>
          <a:prstGeom prst="rect">
            <a:avLst/>
          </a:prstGeom>
          <a:ln>
            <a:solidFill>
              <a:schemeClr val="accent1"/>
            </a:solidFill>
          </a:ln>
        </p:spPr>
      </p:pic>
      <p:pic>
        <p:nvPicPr>
          <p:cNvPr id="3" name="Picture 2">
            <a:extLst>
              <a:ext uri="{FF2B5EF4-FFF2-40B4-BE49-F238E27FC236}">
                <a16:creationId xmlns:a16="http://schemas.microsoft.com/office/drawing/2014/main" id="{B1ED2560-9393-2AA9-4B26-1517B5229AC8}"/>
              </a:ext>
            </a:extLst>
          </p:cNvPr>
          <p:cNvPicPr>
            <a:picLocks noChangeAspect="1"/>
          </p:cNvPicPr>
          <p:nvPr/>
        </p:nvPicPr>
        <p:blipFill>
          <a:blip r:embed="rId4"/>
          <a:stretch>
            <a:fillRect/>
          </a:stretch>
        </p:blipFill>
        <p:spPr>
          <a:xfrm>
            <a:off x="202547" y="2966484"/>
            <a:ext cx="3731500" cy="1985067"/>
          </a:xfrm>
          <a:prstGeom prst="rect">
            <a:avLst/>
          </a:prstGeom>
          <a:ln>
            <a:solidFill>
              <a:schemeClr val="accent1"/>
            </a:solid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10ae355dec7_0_0"/>
          <p:cNvSpPr txBox="1">
            <a:spLocks noGrp="1"/>
          </p:cNvSpPr>
          <p:nvPr>
            <p:ph type="title"/>
          </p:nvPr>
        </p:nvSpPr>
        <p:spPr>
          <a:xfrm>
            <a:off x="202550" y="672056"/>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rPr>
              <a:t>Data Background and Contents: Statistical Summary</a:t>
            </a:r>
            <a:endParaRPr dirty="0">
              <a:solidFill>
                <a:srgbClr val="000000"/>
              </a:solidFill>
            </a:endParaRPr>
          </a:p>
        </p:txBody>
      </p:sp>
      <p:sp>
        <p:nvSpPr>
          <p:cNvPr id="163" name="Google Shape;163;g10ae355dec7_0_0"/>
          <p:cNvSpPr txBox="1">
            <a:spLocks noGrp="1"/>
          </p:cNvSpPr>
          <p:nvPr>
            <p:ph type="body" idx="1"/>
          </p:nvPr>
        </p:nvSpPr>
        <p:spPr>
          <a:xfrm>
            <a:off x="4922874" y="1967023"/>
            <a:ext cx="3909476" cy="2984529"/>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900" b="0" i="0" dirty="0">
                <a:solidFill>
                  <a:srgbClr val="212121"/>
                </a:solidFill>
                <a:effectLst/>
                <a:latin typeface="Roboto" panose="02000000000000000000" pitchFamily="2" charset="0"/>
              </a:rPr>
              <a:t>Only Price Change, Net Cash Flow, and Net Income, Earnings Per Share, and P/B Ratio contain negative values; these are acceptable scenarios</a:t>
            </a:r>
          </a:p>
          <a:p>
            <a:pPr algn="l">
              <a:buFont typeface="Arial" panose="020B0604020202020204" pitchFamily="34" charset="0"/>
              <a:buChar char="•"/>
            </a:pPr>
            <a:r>
              <a:rPr lang="en-US" sz="900" b="0" i="0" dirty="0">
                <a:solidFill>
                  <a:srgbClr val="212121"/>
                </a:solidFill>
                <a:effectLst/>
                <a:latin typeface="Roboto" panose="02000000000000000000" pitchFamily="2" charset="0"/>
              </a:rPr>
              <a:t>The means of Current Price, Volatility, ROE, Cash Ratio, Net Cash Flow, Net Income, Estimated Shares Outstanding, and P/E Ratio are greater than their respective medians, indicating that these variables might be right-skewed</a:t>
            </a:r>
          </a:p>
          <a:p>
            <a:pPr algn="l">
              <a:buFont typeface="Arial" panose="020B0604020202020204" pitchFamily="34" charset="0"/>
              <a:buChar char="•"/>
            </a:pPr>
            <a:r>
              <a:rPr lang="en-US" sz="900" b="0" i="0" dirty="0">
                <a:solidFill>
                  <a:srgbClr val="212121"/>
                </a:solidFill>
                <a:effectLst/>
                <a:latin typeface="Roboto" panose="02000000000000000000" pitchFamily="2" charset="0"/>
              </a:rPr>
              <a:t>The means of Price Change, Earnings Per Share, and P/B Ratio are less than their respective medians, indicating that these variables might be left-skewed</a:t>
            </a:r>
          </a:p>
          <a:p>
            <a:pPr algn="l">
              <a:buFont typeface="Arial" panose="020B0604020202020204" pitchFamily="34" charset="0"/>
              <a:buChar char="•"/>
            </a:pPr>
            <a:r>
              <a:rPr lang="en-US" sz="900" b="0" i="0" dirty="0">
                <a:solidFill>
                  <a:srgbClr val="212121"/>
                </a:solidFill>
                <a:effectLst/>
                <a:latin typeface="Roboto" panose="02000000000000000000" pitchFamily="2" charset="0"/>
              </a:rPr>
              <a:t>Comparing the minimum values, first quartile, median, third quartile, and maximum values, we expect the data to contain some outliers</a:t>
            </a:r>
          </a:p>
          <a:p>
            <a:pPr algn="l">
              <a:buFont typeface="Arial" panose="020B0604020202020204" pitchFamily="34" charset="0"/>
              <a:buChar char="•"/>
            </a:pPr>
            <a:r>
              <a:rPr lang="en-US" sz="900" b="0" i="0" dirty="0">
                <a:solidFill>
                  <a:srgbClr val="212121"/>
                </a:solidFill>
                <a:effectLst/>
                <a:latin typeface="Roboto" panose="02000000000000000000" pitchFamily="2" charset="0"/>
              </a:rPr>
              <a:t>Ticker Symbol and Security each have 340 unique values while GICS Sub Industry and GICS Sector respectively have 104 and 11 distinct values</a:t>
            </a:r>
          </a:p>
          <a:p>
            <a:pPr algn="l">
              <a:buFont typeface="Arial" panose="020B0604020202020204" pitchFamily="34" charset="0"/>
              <a:buChar char="•"/>
            </a:pPr>
            <a:r>
              <a:rPr lang="en-US" sz="900" b="0" i="0" dirty="0">
                <a:solidFill>
                  <a:srgbClr val="212121"/>
                </a:solidFill>
                <a:effectLst/>
                <a:latin typeface="Roboto" panose="02000000000000000000" pitchFamily="2" charset="0"/>
              </a:rPr>
              <a:t>The mode of GICS Sub Industry is "Oil &amp; Gas Exploration &amp; Production" whereas that of GICS Sector is "Industrials"</a:t>
            </a:r>
          </a:p>
        </p:txBody>
      </p:sp>
      <p:pic>
        <p:nvPicPr>
          <p:cNvPr id="4" name="Picture 3">
            <a:extLst>
              <a:ext uri="{FF2B5EF4-FFF2-40B4-BE49-F238E27FC236}">
                <a16:creationId xmlns:a16="http://schemas.microsoft.com/office/drawing/2014/main" id="{0F63CA83-5080-8813-287F-C958CCEE4E11}"/>
              </a:ext>
            </a:extLst>
          </p:cNvPr>
          <p:cNvPicPr>
            <a:picLocks noChangeAspect="1"/>
          </p:cNvPicPr>
          <p:nvPr/>
        </p:nvPicPr>
        <p:blipFill>
          <a:blip r:embed="rId3"/>
          <a:stretch>
            <a:fillRect/>
          </a:stretch>
        </p:blipFill>
        <p:spPr>
          <a:xfrm>
            <a:off x="202550" y="1244756"/>
            <a:ext cx="4720324" cy="3706795"/>
          </a:xfrm>
          <a:prstGeom prst="rect">
            <a:avLst/>
          </a:prstGeom>
          <a:ln>
            <a:solidFill>
              <a:schemeClr val="accent1"/>
            </a:solidFill>
          </a:ln>
        </p:spPr>
      </p:pic>
      <p:pic>
        <p:nvPicPr>
          <p:cNvPr id="5" name="Picture 4">
            <a:extLst>
              <a:ext uri="{FF2B5EF4-FFF2-40B4-BE49-F238E27FC236}">
                <a16:creationId xmlns:a16="http://schemas.microsoft.com/office/drawing/2014/main" id="{167C3E16-DAAD-F3F4-26BD-10AC418B9B9F}"/>
              </a:ext>
            </a:extLst>
          </p:cNvPr>
          <p:cNvPicPr>
            <a:picLocks noChangeAspect="1"/>
          </p:cNvPicPr>
          <p:nvPr/>
        </p:nvPicPr>
        <p:blipFill>
          <a:blip r:embed="rId4"/>
          <a:stretch>
            <a:fillRect/>
          </a:stretch>
        </p:blipFill>
        <p:spPr>
          <a:xfrm>
            <a:off x="4922874" y="1244756"/>
            <a:ext cx="3909476" cy="722267"/>
          </a:xfrm>
          <a:prstGeom prst="rect">
            <a:avLst/>
          </a:prstGeom>
          <a:ln>
            <a:solidFill>
              <a:schemeClr val="accent1"/>
            </a:solidFill>
          </a:ln>
        </p:spPr>
      </p:pic>
    </p:spTree>
    <p:extLst>
      <p:ext uri="{BB962C8B-B14F-4D97-AF65-F5344CB8AC3E}">
        <p14:creationId xmlns:p14="http://schemas.microsoft.com/office/powerpoint/2010/main" val="2922708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10e9006cb6c_1_33"/>
          <p:cNvSpPr txBox="1">
            <a:spLocks noGrp="1"/>
          </p:cNvSpPr>
          <p:nvPr>
            <p:ph type="title"/>
          </p:nvPr>
        </p:nvSpPr>
        <p:spPr>
          <a:xfrm>
            <a:off x="202549" y="640162"/>
            <a:ext cx="8629799"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rPr>
              <a:t>K-Means Clustering Technique: Checking Elbow Plot</a:t>
            </a:r>
            <a:endParaRPr dirty="0">
              <a:solidFill>
                <a:srgbClr val="000000"/>
              </a:solidFill>
            </a:endParaRPr>
          </a:p>
        </p:txBody>
      </p:sp>
      <p:sp>
        <p:nvSpPr>
          <p:cNvPr id="169" name="Google Shape;169;g10e9006cb6c_1_33"/>
          <p:cNvSpPr txBox="1">
            <a:spLocks noGrp="1"/>
          </p:cNvSpPr>
          <p:nvPr>
            <p:ph type="body" idx="1"/>
          </p:nvPr>
        </p:nvSpPr>
        <p:spPr>
          <a:xfrm>
            <a:off x="202550" y="4346955"/>
            <a:ext cx="8629800" cy="572701"/>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200" b="0" i="0" dirty="0">
                <a:solidFill>
                  <a:srgbClr val="212121"/>
                </a:solidFill>
                <a:effectLst/>
                <a:latin typeface="Roboto" panose="02000000000000000000" pitchFamily="2" charset="0"/>
              </a:rPr>
              <a:t>From the elbow curve, 2, 4, and 11 appear to be good candidates for k, the number of clusters</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The </a:t>
            </a:r>
            <a:r>
              <a:rPr lang="en-US" sz="1200" b="0" i="0" dirty="0" err="1">
                <a:solidFill>
                  <a:srgbClr val="212121"/>
                </a:solidFill>
                <a:effectLst/>
                <a:latin typeface="Roboto" panose="02000000000000000000" pitchFamily="2" charset="0"/>
              </a:rPr>
              <a:t>KElbowVisualizer</a:t>
            </a:r>
            <a:r>
              <a:rPr lang="en-US" sz="1200" b="0" i="0" dirty="0">
                <a:solidFill>
                  <a:srgbClr val="212121"/>
                </a:solidFill>
                <a:effectLst/>
                <a:latin typeface="Roboto" panose="02000000000000000000" pitchFamily="2" charset="0"/>
              </a:rPr>
              <a:t> of the </a:t>
            </a:r>
            <a:r>
              <a:rPr lang="en-US" sz="1200" b="0" i="0" dirty="0" err="1">
                <a:solidFill>
                  <a:srgbClr val="212121"/>
                </a:solidFill>
                <a:effectLst/>
                <a:latin typeface="Roboto" panose="02000000000000000000" pitchFamily="2" charset="0"/>
              </a:rPr>
              <a:t>yellowbrick.cluster</a:t>
            </a:r>
            <a:r>
              <a:rPr lang="en-US" sz="1200" b="0" i="0" dirty="0">
                <a:solidFill>
                  <a:srgbClr val="212121"/>
                </a:solidFill>
                <a:effectLst/>
                <a:latin typeface="Roboto" panose="02000000000000000000" pitchFamily="2" charset="0"/>
              </a:rPr>
              <a:t> library suggests an elbow at k=6 with a fit time of about 50 </a:t>
            </a:r>
            <a:r>
              <a:rPr lang="en-US" sz="1200" b="0" i="0" dirty="0" err="1">
                <a:solidFill>
                  <a:srgbClr val="212121"/>
                </a:solidFill>
                <a:effectLst/>
                <a:latin typeface="Roboto" panose="02000000000000000000" pitchFamily="2" charset="0"/>
              </a:rPr>
              <a:t>ms</a:t>
            </a:r>
            <a:endParaRPr lang="en-US" sz="1200" b="0" i="0" dirty="0">
              <a:solidFill>
                <a:srgbClr val="212121"/>
              </a:solidFill>
              <a:effectLst/>
              <a:latin typeface="Roboto" panose="02000000000000000000" pitchFamily="2" charset="0"/>
            </a:endParaRPr>
          </a:p>
          <a:p>
            <a:pPr algn="l">
              <a:buFont typeface="Arial" panose="020B0604020202020204" pitchFamily="34" charset="0"/>
              <a:buChar char="•"/>
            </a:pPr>
            <a:endParaRPr lang="en-US" sz="1200" b="0" i="0" dirty="0">
              <a:solidFill>
                <a:srgbClr val="212121"/>
              </a:solidFill>
              <a:effectLst/>
              <a:latin typeface="Roboto" panose="02000000000000000000" pitchFamily="2" charset="0"/>
            </a:endParaRPr>
          </a:p>
        </p:txBody>
      </p:sp>
      <p:pic>
        <p:nvPicPr>
          <p:cNvPr id="1026" name="Picture 2">
            <a:extLst>
              <a:ext uri="{FF2B5EF4-FFF2-40B4-BE49-F238E27FC236}">
                <a16:creationId xmlns:a16="http://schemas.microsoft.com/office/drawing/2014/main" id="{A4F894F1-BB60-77D0-C7BA-68FF08081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09" y="1212861"/>
            <a:ext cx="4057848" cy="314832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72FA0E2-370A-3E3F-BE54-50A9F5DEAA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457" y="1216916"/>
            <a:ext cx="4562891" cy="313003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10e9006cb6c_1_33"/>
          <p:cNvSpPr txBox="1">
            <a:spLocks noGrp="1"/>
          </p:cNvSpPr>
          <p:nvPr>
            <p:ph type="title"/>
          </p:nvPr>
        </p:nvSpPr>
        <p:spPr>
          <a:xfrm>
            <a:off x="202549" y="640162"/>
            <a:ext cx="8629799"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rPr>
              <a:t>K-Means Clustering Technique: Silhouette Scores (1/2)</a:t>
            </a:r>
            <a:endParaRPr dirty="0">
              <a:solidFill>
                <a:srgbClr val="000000"/>
              </a:solidFill>
            </a:endParaRPr>
          </a:p>
        </p:txBody>
      </p:sp>
      <p:sp>
        <p:nvSpPr>
          <p:cNvPr id="169" name="Google Shape;169;g10e9006cb6c_1_33"/>
          <p:cNvSpPr txBox="1">
            <a:spLocks noGrp="1"/>
          </p:cNvSpPr>
          <p:nvPr>
            <p:ph type="body" idx="1"/>
          </p:nvPr>
        </p:nvSpPr>
        <p:spPr>
          <a:xfrm>
            <a:off x="202550" y="4167963"/>
            <a:ext cx="8629800" cy="751693"/>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200" b="0" i="0" dirty="0">
                <a:solidFill>
                  <a:srgbClr val="212121"/>
                </a:solidFill>
                <a:effectLst/>
                <a:latin typeface="Roboto" panose="02000000000000000000" pitchFamily="2" charset="0"/>
              </a:rPr>
              <a:t>The greatest silhouette score is registered for 3 clusters followed by 4 then 2 clusters</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Using the silhouette metric, the </a:t>
            </a:r>
            <a:r>
              <a:rPr lang="en-US" sz="1200" b="0" i="0" dirty="0" err="1">
                <a:solidFill>
                  <a:srgbClr val="212121"/>
                </a:solidFill>
                <a:effectLst/>
                <a:latin typeface="Roboto" panose="02000000000000000000" pitchFamily="2" charset="0"/>
              </a:rPr>
              <a:t>KElbowVisualizer</a:t>
            </a:r>
            <a:r>
              <a:rPr lang="en-US" sz="1200" b="0" i="0" dirty="0">
                <a:solidFill>
                  <a:srgbClr val="212121"/>
                </a:solidFill>
                <a:effectLst/>
                <a:latin typeface="Roboto" panose="02000000000000000000" pitchFamily="2" charset="0"/>
              </a:rPr>
              <a:t> of the </a:t>
            </a:r>
            <a:r>
              <a:rPr lang="en-US" sz="1200" b="0" i="0" dirty="0" err="1">
                <a:solidFill>
                  <a:srgbClr val="212121"/>
                </a:solidFill>
                <a:effectLst/>
                <a:latin typeface="Roboto" panose="02000000000000000000" pitchFamily="2" charset="0"/>
              </a:rPr>
              <a:t>yellowbrick.cluster</a:t>
            </a:r>
            <a:r>
              <a:rPr lang="en-US" sz="1200" b="0" i="0" dirty="0">
                <a:solidFill>
                  <a:srgbClr val="212121"/>
                </a:solidFill>
                <a:effectLst/>
                <a:latin typeface="Roboto" panose="02000000000000000000" pitchFamily="2" charset="0"/>
              </a:rPr>
              <a:t> library suggests an elbow at k=2 with a score of 0.44 and a fit time of about 260 </a:t>
            </a:r>
            <a:r>
              <a:rPr lang="en-US" sz="1200" b="0" i="0" dirty="0" err="1">
                <a:solidFill>
                  <a:srgbClr val="212121"/>
                </a:solidFill>
                <a:effectLst/>
                <a:latin typeface="Roboto" panose="02000000000000000000" pitchFamily="2" charset="0"/>
              </a:rPr>
              <a:t>ms</a:t>
            </a:r>
            <a:endParaRPr lang="en-US" sz="1200" b="0" i="0" dirty="0">
              <a:solidFill>
                <a:srgbClr val="212121"/>
              </a:solidFill>
              <a:effectLst/>
              <a:latin typeface="Roboto" panose="02000000000000000000" pitchFamily="2" charset="0"/>
            </a:endParaRPr>
          </a:p>
        </p:txBody>
      </p:sp>
      <p:pic>
        <p:nvPicPr>
          <p:cNvPr id="3074" name="Picture 2">
            <a:extLst>
              <a:ext uri="{FF2B5EF4-FFF2-40B4-BE49-F238E27FC236}">
                <a16:creationId xmlns:a16="http://schemas.microsoft.com/office/drawing/2014/main" id="{A9353BD8-58E7-5970-C80F-34098A991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356" y="1212862"/>
            <a:ext cx="4105463" cy="295855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3E66198-060A-5A4D-B6D1-346A097AAA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5625" y="1209412"/>
            <a:ext cx="4506500" cy="295855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128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10e9006cb6c_1_33"/>
          <p:cNvSpPr txBox="1">
            <a:spLocks noGrp="1"/>
          </p:cNvSpPr>
          <p:nvPr>
            <p:ph type="title"/>
          </p:nvPr>
        </p:nvSpPr>
        <p:spPr>
          <a:xfrm>
            <a:off x="202549" y="640162"/>
            <a:ext cx="8629799"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rPr>
              <a:t>K-Means Clustering Technique: Silhouette Scores (2/2)</a:t>
            </a:r>
            <a:endParaRPr dirty="0">
              <a:solidFill>
                <a:srgbClr val="000000"/>
              </a:solidFill>
            </a:endParaRPr>
          </a:p>
        </p:txBody>
      </p:sp>
      <p:sp>
        <p:nvSpPr>
          <p:cNvPr id="169" name="Google Shape;169;g10e9006cb6c_1_33"/>
          <p:cNvSpPr txBox="1">
            <a:spLocks noGrp="1"/>
          </p:cNvSpPr>
          <p:nvPr>
            <p:ph type="body" idx="1"/>
          </p:nvPr>
        </p:nvSpPr>
        <p:spPr>
          <a:xfrm>
            <a:off x="202550" y="4167963"/>
            <a:ext cx="8629800" cy="751693"/>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400" b="0" i="0" dirty="0">
                <a:solidFill>
                  <a:srgbClr val="212121"/>
                </a:solidFill>
                <a:effectLst/>
                <a:latin typeface="Roboto" panose="02000000000000000000" pitchFamily="2" charset="0"/>
              </a:rPr>
              <a:t>We will be choosing 4 as the appropriate number of clusters since it has a relatively high silhouette score (about 0.46) and there is a </a:t>
            </a:r>
            <a:r>
              <a:rPr lang="en-US" sz="1400" b="0" i="0" dirty="0" err="1">
                <a:solidFill>
                  <a:srgbClr val="212121"/>
                </a:solidFill>
                <a:effectLst/>
                <a:latin typeface="Roboto" panose="02000000000000000000" pitchFamily="2" charset="0"/>
              </a:rPr>
              <a:t>knick</a:t>
            </a:r>
            <a:r>
              <a:rPr lang="en-US" sz="1400" b="0" i="0" dirty="0">
                <a:solidFill>
                  <a:srgbClr val="212121"/>
                </a:solidFill>
                <a:effectLst/>
                <a:latin typeface="Roboto" panose="02000000000000000000" pitchFamily="2" charset="0"/>
              </a:rPr>
              <a:t> in the elbow curve at k=4</a:t>
            </a:r>
          </a:p>
        </p:txBody>
      </p:sp>
      <p:pic>
        <p:nvPicPr>
          <p:cNvPr id="5122" name="Picture 2">
            <a:extLst>
              <a:ext uri="{FF2B5EF4-FFF2-40B4-BE49-F238E27FC236}">
                <a16:creationId xmlns:a16="http://schemas.microsoft.com/office/drawing/2014/main" id="{CFE14CB5-9474-C234-129D-9DB63307E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82" y="1212862"/>
            <a:ext cx="4592734" cy="161539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1070A83-D17D-4360-9349-7AA6F8F6D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6549" y="1212862"/>
            <a:ext cx="4004117" cy="161539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2927E404-30B3-2AE2-92D8-8EC0779DE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324" y="2838921"/>
            <a:ext cx="4581419" cy="132904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AA04FB95-5577-E4A4-C35E-6A8AEDEDDD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4988" y="2838920"/>
            <a:ext cx="4004117" cy="132904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107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11812439701_0_6"/>
          <p:cNvSpPr txBox="1">
            <a:spLocks noGrp="1"/>
          </p:cNvSpPr>
          <p:nvPr>
            <p:ph type="title"/>
          </p:nvPr>
        </p:nvSpPr>
        <p:spPr>
          <a:xfrm>
            <a:off x="202549" y="640154"/>
            <a:ext cx="8629799"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rPr>
              <a:t>Hierarchical Clustering Technique: Cophenetic Correlation (1/2)</a:t>
            </a:r>
            <a:endParaRPr dirty="0">
              <a:solidFill>
                <a:srgbClr val="000000"/>
              </a:solidFill>
            </a:endParaRPr>
          </a:p>
        </p:txBody>
      </p:sp>
      <p:sp>
        <p:nvSpPr>
          <p:cNvPr id="175" name="Google Shape;175;g11812439701_0_6"/>
          <p:cNvSpPr txBox="1">
            <a:spLocks noGrp="1"/>
          </p:cNvSpPr>
          <p:nvPr>
            <p:ph type="body" idx="1"/>
          </p:nvPr>
        </p:nvSpPr>
        <p:spPr>
          <a:xfrm>
            <a:off x="202550" y="4231758"/>
            <a:ext cx="8629800" cy="687892"/>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600" b="0" i="0" dirty="0">
                <a:solidFill>
                  <a:srgbClr val="212121"/>
                </a:solidFill>
                <a:effectLst/>
                <a:latin typeface="Roboto" panose="02000000000000000000" pitchFamily="2" charset="0"/>
              </a:rPr>
              <a:t>Highest cophenetic correlation is 0.94, which is obtained with Euclidean distance and average linkage</a:t>
            </a:r>
          </a:p>
        </p:txBody>
      </p:sp>
      <p:pic>
        <p:nvPicPr>
          <p:cNvPr id="2" name="Picture 1">
            <a:extLst>
              <a:ext uri="{FF2B5EF4-FFF2-40B4-BE49-F238E27FC236}">
                <a16:creationId xmlns:a16="http://schemas.microsoft.com/office/drawing/2014/main" id="{42BC4AD1-4FF0-173B-0355-95463E5C8591}"/>
              </a:ext>
            </a:extLst>
          </p:cNvPr>
          <p:cNvPicPr>
            <a:picLocks noChangeAspect="1"/>
          </p:cNvPicPr>
          <p:nvPr/>
        </p:nvPicPr>
        <p:blipFill>
          <a:blip r:embed="rId3"/>
          <a:stretch>
            <a:fillRect/>
          </a:stretch>
        </p:blipFill>
        <p:spPr>
          <a:xfrm>
            <a:off x="202548" y="1212854"/>
            <a:ext cx="8629799" cy="3018904"/>
          </a:xfrm>
          <a:prstGeom prst="rect">
            <a:avLst/>
          </a:prstGeom>
          <a:ln>
            <a:solidFill>
              <a:schemeClr val="accent1"/>
            </a:solid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11812439701_0_6"/>
          <p:cNvSpPr txBox="1">
            <a:spLocks noGrp="1"/>
          </p:cNvSpPr>
          <p:nvPr>
            <p:ph type="title"/>
          </p:nvPr>
        </p:nvSpPr>
        <p:spPr>
          <a:xfrm>
            <a:off x="202549" y="640154"/>
            <a:ext cx="8629799" cy="401837"/>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sz="1400" dirty="0">
                <a:solidFill>
                  <a:srgbClr val="000000"/>
                </a:solidFill>
              </a:rPr>
              <a:t>Hierarchical Clustering Technique: Cophenetic Correlation (2/2): Focus on Euclidean Distance</a:t>
            </a:r>
            <a:endParaRPr sz="1400" dirty="0">
              <a:solidFill>
                <a:srgbClr val="000000"/>
              </a:solidFill>
            </a:endParaRPr>
          </a:p>
        </p:txBody>
      </p:sp>
      <p:sp>
        <p:nvSpPr>
          <p:cNvPr id="175" name="Google Shape;175;g11812439701_0_6"/>
          <p:cNvSpPr txBox="1">
            <a:spLocks noGrp="1"/>
          </p:cNvSpPr>
          <p:nvPr>
            <p:ph type="body" idx="1"/>
          </p:nvPr>
        </p:nvSpPr>
        <p:spPr>
          <a:xfrm>
            <a:off x="5943600" y="1041988"/>
            <a:ext cx="2888750" cy="3877662"/>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050" b="0" i="0" dirty="0">
                <a:solidFill>
                  <a:srgbClr val="212121"/>
                </a:solidFill>
                <a:effectLst/>
                <a:latin typeface="Roboto" panose="02000000000000000000" pitchFamily="2" charset="0"/>
              </a:rPr>
              <a:t>Highest cophenetic correlation with Euclidean distance is 0.94, which is obtained with average linkage</a:t>
            </a:r>
          </a:p>
          <a:p>
            <a:pPr algn="l">
              <a:buFont typeface="Arial" panose="020B0604020202020204" pitchFamily="34" charset="0"/>
              <a:buChar char="•"/>
            </a:pPr>
            <a:r>
              <a:rPr lang="en-US" sz="1050" b="0" i="0" dirty="0">
                <a:solidFill>
                  <a:srgbClr val="212121"/>
                </a:solidFill>
                <a:effectLst/>
                <a:latin typeface="Roboto" panose="02000000000000000000" pitchFamily="2" charset="0"/>
              </a:rPr>
              <a:t>The cophenetic correlation with Euclidean distance is highest for average linkage (0.94).</a:t>
            </a:r>
          </a:p>
          <a:p>
            <a:pPr algn="l">
              <a:buFont typeface="Arial" panose="020B0604020202020204" pitchFamily="34" charset="0"/>
              <a:buChar char="•"/>
            </a:pPr>
            <a:r>
              <a:rPr lang="en-US" sz="1050" b="0" i="0" dirty="0">
                <a:solidFill>
                  <a:srgbClr val="212121"/>
                </a:solidFill>
                <a:effectLst/>
                <a:latin typeface="Roboto" panose="02000000000000000000" pitchFamily="2" charset="0"/>
              </a:rPr>
              <a:t>With Euclidean Distance:</a:t>
            </a:r>
          </a:p>
          <a:p>
            <a:pPr marL="731520" lvl="1">
              <a:spcBef>
                <a:spcPts val="200"/>
              </a:spcBef>
              <a:spcAft>
                <a:spcPts val="200"/>
              </a:spcAft>
              <a:buFont typeface="Wingdings" pitchFamily="2" charset="2"/>
              <a:buChar char="v"/>
            </a:pPr>
            <a:r>
              <a:rPr lang="en-US" sz="900" b="0" i="0" dirty="0">
                <a:solidFill>
                  <a:srgbClr val="212121"/>
                </a:solidFill>
                <a:effectLst/>
                <a:latin typeface="Roboto" panose="02000000000000000000" pitchFamily="2" charset="0"/>
              </a:rPr>
              <a:t>6 appears to be the appropriate number of clusters from the dendrogram for average linkage (At a distance of 10)</a:t>
            </a:r>
          </a:p>
          <a:p>
            <a:pPr marL="731520" lvl="1">
              <a:spcBef>
                <a:spcPts val="200"/>
              </a:spcBef>
              <a:spcAft>
                <a:spcPts val="200"/>
              </a:spcAft>
              <a:buFont typeface="Wingdings" pitchFamily="2" charset="2"/>
              <a:buChar char="v"/>
            </a:pPr>
            <a:r>
              <a:rPr lang="en-US" sz="900" b="0" i="0" dirty="0">
                <a:solidFill>
                  <a:srgbClr val="212121"/>
                </a:solidFill>
                <a:effectLst/>
                <a:latin typeface="Roboto" panose="02000000000000000000" pitchFamily="2" charset="0"/>
              </a:rPr>
              <a:t>Average linkage has the highest cophenetic coefficient (0.94) whereas ward linkage has the least cophenetic coefficient (0.71)</a:t>
            </a:r>
          </a:p>
          <a:p>
            <a:pPr marL="731520" lvl="1">
              <a:spcBef>
                <a:spcPts val="200"/>
              </a:spcBef>
              <a:spcAft>
                <a:spcPts val="200"/>
              </a:spcAft>
              <a:buFont typeface="Wingdings" pitchFamily="2" charset="2"/>
              <a:buChar char="v"/>
            </a:pPr>
            <a:r>
              <a:rPr lang="en-US" sz="900" b="0" i="0" dirty="0">
                <a:solidFill>
                  <a:srgbClr val="212121"/>
                </a:solidFill>
                <a:effectLst/>
                <a:latin typeface="Roboto" panose="02000000000000000000" pitchFamily="2" charset="0"/>
              </a:rPr>
              <a:t>We will however move ahead with ward linkage since it has the most distinct and separated clusters; from the dendrogram, 6 appears to be the appropriate number of clusters (just below a distance of 20)</a:t>
            </a:r>
          </a:p>
          <a:p>
            <a:pPr algn="l">
              <a:buFont typeface="Arial" panose="020B0604020202020204" pitchFamily="34" charset="0"/>
              <a:buChar char="•"/>
            </a:pPr>
            <a:endParaRPr lang="en-US" sz="1050" b="0" i="0" dirty="0">
              <a:solidFill>
                <a:srgbClr val="212121"/>
              </a:solidFill>
              <a:effectLst/>
              <a:latin typeface="Roboto" panose="02000000000000000000" pitchFamily="2" charset="0"/>
            </a:endParaRPr>
          </a:p>
        </p:txBody>
      </p:sp>
      <p:pic>
        <p:nvPicPr>
          <p:cNvPr id="3" name="Picture 2">
            <a:extLst>
              <a:ext uri="{FF2B5EF4-FFF2-40B4-BE49-F238E27FC236}">
                <a16:creationId xmlns:a16="http://schemas.microsoft.com/office/drawing/2014/main" id="{99E1730E-9151-3D11-A4B3-E21EEA99A2E2}"/>
              </a:ext>
            </a:extLst>
          </p:cNvPr>
          <p:cNvPicPr>
            <a:picLocks noChangeAspect="1"/>
          </p:cNvPicPr>
          <p:nvPr/>
        </p:nvPicPr>
        <p:blipFill>
          <a:blip r:embed="rId3"/>
          <a:stretch>
            <a:fillRect/>
          </a:stretch>
        </p:blipFill>
        <p:spPr>
          <a:xfrm>
            <a:off x="202550" y="1041988"/>
            <a:ext cx="2349264" cy="1746551"/>
          </a:xfrm>
          <a:prstGeom prst="rect">
            <a:avLst/>
          </a:prstGeom>
          <a:ln>
            <a:solidFill>
              <a:schemeClr val="accent1"/>
            </a:solidFill>
          </a:ln>
        </p:spPr>
      </p:pic>
      <p:pic>
        <p:nvPicPr>
          <p:cNvPr id="4" name="Picture 3">
            <a:extLst>
              <a:ext uri="{FF2B5EF4-FFF2-40B4-BE49-F238E27FC236}">
                <a16:creationId xmlns:a16="http://schemas.microsoft.com/office/drawing/2014/main" id="{44F2BEFB-AC7C-3277-E024-FF934EC933C8}"/>
              </a:ext>
            </a:extLst>
          </p:cNvPr>
          <p:cNvPicPr>
            <a:picLocks noChangeAspect="1"/>
          </p:cNvPicPr>
          <p:nvPr/>
        </p:nvPicPr>
        <p:blipFill>
          <a:blip r:embed="rId4"/>
          <a:stretch>
            <a:fillRect/>
          </a:stretch>
        </p:blipFill>
        <p:spPr>
          <a:xfrm>
            <a:off x="202547" y="2790167"/>
            <a:ext cx="2349264" cy="2127856"/>
          </a:xfrm>
          <a:prstGeom prst="rect">
            <a:avLst/>
          </a:prstGeom>
          <a:ln>
            <a:solidFill>
              <a:schemeClr val="accent1"/>
            </a:solidFill>
          </a:ln>
        </p:spPr>
      </p:pic>
      <p:pic>
        <p:nvPicPr>
          <p:cNvPr id="6146" name="Picture 2">
            <a:extLst>
              <a:ext uri="{FF2B5EF4-FFF2-40B4-BE49-F238E27FC236}">
                <a16:creationId xmlns:a16="http://schemas.microsoft.com/office/drawing/2014/main" id="{3526FB24-6C9A-EE2A-974C-B809A518B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1811" y="1041990"/>
            <a:ext cx="3391789" cy="387766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685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1812439701_0_11"/>
          <p:cNvSpPr txBox="1">
            <a:spLocks noGrp="1"/>
          </p:cNvSpPr>
          <p:nvPr>
            <p:ph type="title"/>
          </p:nvPr>
        </p:nvSpPr>
        <p:spPr>
          <a:xfrm>
            <a:off x="202549" y="629521"/>
            <a:ext cx="8629799"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rPr>
              <a:t>K-Means vs Hierarchical Clustering</a:t>
            </a:r>
            <a:endParaRPr dirty="0">
              <a:solidFill>
                <a:srgbClr val="000000"/>
              </a:solidFill>
            </a:endParaRPr>
          </a:p>
        </p:txBody>
      </p:sp>
      <p:sp>
        <p:nvSpPr>
          <p:cNvPr id="181" name="Google Shape;181;g11812439701_0_11"/>
          <p:cNvSpPr txBox="1">
            <a:spLocks noGrp="1"/>
          </p:cNvSpPr>
          <p:nvPr>
            <p:ph type="body" idx="1"/>
          </p:nvPr>
        </p:nvSpPr>
        <p:spPr>
          <a:xfrm>
            <a:off x="202550" y="1202217"/>
            <a:ext cx="8629800" cy="3706800"/>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Clr>
                <a:schemeClr val="dk1"/>
              </a:buClr>
              <a:buSzPts val="1400"/>
              <a:buChar char="●"/>
            </a:pPr>
            <a:r>
              <a:rPr lang="en-US" sz="1050" dirty="0">
                <a:solidFill>
                  <a:schemeClr val="dk1"/>
                </a:solidFill>
              </a:rPr>
              <a:t>It took about 31s to display the dendrograms of the different linkage methods with the Euclidean distance whereas fitting of K-Means for different values of k was accomplished in milliseconds</a:t>
            </a:r>
          </a:p>
          <a:p>
            <a:pPr marL="457200" lvl="0" indent="-317500" algn="l" rtl="0">
              <a:lnSpc>
                <a:spcPct val="115000"/>
              </a:lnSpc>
              <a:spcBef>
                <a:spcPts val="1000"/>
              </a:spcBef>
              <a:spcAft>
                <a:spcPts val="0"/>
              </a:spcAft>
              <a:buClr>
                <a:schemeClr val="dk1"/>
              </a:buClr>
              <a:buSzPts val="1400"/>
              <a:buChar char="●"/>
            </a:pPr>
            <a:r>
              <a:rPr lang="en-US" sz="1050" dirty="0">
                <a:solidFill>
                  <a:schemeClr val="dk1"/>
                </a:solidFill>
              </a:rPr>
              <a:t>As concerns the clustering performance of each technique:</a:t>
            </a:r>
          </a:p>
          <a:p>
            <a:pPr lvl="1" indent="-317500">
              <a:spcBef>
                <a:spcPts val="1000"/>
              </a:spcBef>
              <a:buClr>
                <a:schemeClr val="dk1"/>
              </a:buClr>
              <a:buSzPts val="1400"/>
              <a:buFont typeface="Wingdings" pitchFamily="2" charset="2"/>
              <a:buChar char="v"/>
            </a:pPr>
            <a:r>
              <a:rPr lang="en-US" sz="1000" dirty="0">
                <a:solidFill>
                  <a:schemeClr val="dk1"/>
                </a:solidFill>
              </a:rPr>
              <a:t>Of the 13 values of K evaluated, the chosen number of clusters, 4, registered the second highest silhouette score (about 0.46)</a:t>
            </a:r>
          </a:p>
          <a:p>
            <a:pPr lvl="1" indent="-317500">
              <a:spcBef>
                <a:spcPts val="1000"/>
              </a:spcBef>
              <a:buClr>
                <a:schemeClr val="dk1"/>
              </a:buClr>
              <a:buSzPts val="1400"/>
              <a:buFont typeface="Wingdings" pitchFamily="2" charset="2"/>
              <a:buChar char="v"/>
            </a:pPr>
            <a:r>
              <a:rPr lang="en-US" sz="1000" dirty="0">
                <a:solidFill>
                  <a:schemeClr val="dk1"/>
                </a:solidFill>
              </a:rPr>
              <a:t>Of the various linkage vs distance combinations evaluated for the hierarchical clustering, the chosen combination, ward linkage – Euclidean distance, registered a relatively low cophenetic score (0.71) but was chosen because, from the dendrogram, its clusters appeared to be the most distinct and separated; number of clusters chosen: 6</a:t>
            </a:r>
          </a:p>
          <a:p>
            <a:pPr marL="457200" lvl="0" indent="-317500" algn="l" rtl="0">
              <a:lnSpc>
                <a:spcPct val="115000"/>
              </a:lnSpc>
              <a:spcBef>
                <a:spcPts val="1000"/>
              </a:spcBef>
              <a:spcAft>
                <a:spcPts val="0"/>
              </a:spcAft>
              <a:buClr>
                <a:schemeClr val="dk1"/>
              </a:buClr>
              <a:buSzPts val="1400"/>
              <a:buChar char="●"/>
            </a:pPr>
            <a:r>
              <a:rPr lang="en-US" sz="1050" dirty="0">
                <a:solidFill>
                  <a:schemeClr val="dk1"/>
                </a:solidFill>
              </a:rPr>
              <a:t>Certain observations on corresponding similar clusters across both techniques:</a:t>
            </a:r>
          </a:p>
          <a:p>
            <a:pPr lvl="1" indent="-317500">
              <a:spcBef>
                <a:spcPts val="1000"/>
              </a:spcBef>
              <a:buClr>
                <a:schemeClr val="dk1"/>
              </a:buClr>
              <a:buSzPts val="1400"/>
              <a:buFont typeface="Wingdings" pitchFamily="2" charset="2"/>
              <a:buChar char="v"/>
            </a:pPr>
            <a:r>
              <a:rPr lang="en-US" sz="1000" dirty="0">
                <a:solidFill>
                  <a:schemeClr val="dk1"/>
                </a:solidFill>
              </a:rPr>
              <a:t>The smallest HC Segment (5) contains 11 companies whereas the smallest KM Segment (1) has 3 companies. They appear to perform best on different metrics: </a:t>
            </a:r>
            <a:r>
              <a:rPr lang="en-US" sz="1000" dirty="0" err="1">
                <a:solidFill>
                  <a:schemeClr val="dk1"/>
                </a:solidFill>
              </a:rPr>
              <a:t>HC_Segment</a:t>
            </a:r>
            <a:r>
              <a:rPr lang="en-US" sz="1000" dirty="0">
                <a:solidFill>
                  <a:schemeClr val="dk1"/>
                </a:solidFill>
              </a:rPr>
              <a:t> 5 performs best on Price Change, Cash Flow, and P/E Ratio whereas </a:t>
            </a:r>
            <a:r>
              <a:rPr lang="en-US" sz="1000" dirty="0" err="1">
                <a:solidFill>
                  <a:schemeClr val="dk1"/>
                </a:solidFill>
              </a:rPr>
              <a:t>KM_Segment</a:t>
            </a:r>
            <a:r>
              <a:rPr lang="en-US" sz="1000" dirty="0">
                <a:solidFill>
                  <a:schemeClr val="dk1"/>
                </a:solidFill>
              </a:rPr>
              <a:t> 1 on Net Income, Earnings Per Share, and Estimated Shares Outstanding</a:t>
            </a:r>
          </a:p>
          <a:p>
            <a:pPr lvl="1" indent="-317500">
              <a:spcBef>
                <a:spcPts val="1000"/>
              </a:spcBef>
              <a:buClr>
                <a:schemeClr val="dk1"/>
              </a:buClr>
              <a:buSzPts val="1400"/>
              <a:buFont typeface="Wingdings" pitchFamily="2" charset="2"/>
              <a:buChar char="v"/>
            </a:pPr>
            <a:r>
              <a:rPr lang="en-US" sz="1000" dirty="0">
                <a:solidFill>
                  <a:schemeClr val="dk1"/>
                </a:solidFill>
              </a:rPr>
              <a:t>The largest HC Segment (3) contains 285 companies whereas the largest KM Segment (0) contains 277 companies. Both have low to medium performance on the various metrics</a:t>
            </a:r>
          </a:p>
          <a:p>
            <a:pPr lvl="1" indent="-317500">
              <a:spcBef>
                <a:spcPts val="1000"/>
              </a:spcBef>
              <a:buClr>
                <a:schemeClr val="dk1"/>
              </a:buClr>
              <a:buSzPts val="1400"/>
              <a:buFont typeface="Wingdings" pitchFamily="2" charset="2"/>
              <a:buChar char="v"/>
            </a:pPr>
            <a:r>
              <a:rPr lang="en-US" sz="1000" dirty="0">
                <a:solidFill>
                  <a:schemeClr val="dk1"/>
                </a:solidFill>
              </a:rPr>
              <a:t>Intermediate size clusters obtained using each technique display varying levels of performance on the provided metrics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10ee00f67ea_0_55"/>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p>
            <a:pPr marL="0" lvl="0" indent="0" algn="l" rtl="0">
              <a:lnSpc>
                <a:spcPct val="100000"/>
              </a:lnSpc>
              <a:spcBef>
                <a:spcPts val="0"/>
              </a:spcBef>
              <a:spcAft>
                <a:spcPts val="0"/>
              </a:spcAft>
              <a:buNone/>
            </a:pPr>
            <a:endParaRPr/>
          </a:p>
        </p:txBody>
      </p:sp>
      <p:sp>
        <p:nvSpPr>
          <p:cNvPr id="195" name="Google Shape;195;g10ee00f67ea_0_55"/>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38</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202550" y="629523"/>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rPr>
              <a:t>Business Problem Overview</a:t>
            </a:r>
            <a:endParaRPr dirty="0">
              <a:solidFill>
                <a:srgbClr val="000000"/>
              </a:solidFill>
            </a:endParaRPr>
          </a:p>
        </p:txBody>
      </p:sp>
      <p:sp>
        <p:nvSpPr>
          <p:cNvPr id="125" name="Google Shape;125;p3"/>
          <p:cNvSpPr txBox="1">
            <a:spLocks noGrp="1"/>
          </p:cNvSpPr>
          <p:nvPr>
            <p:ph type="body" idx="1"/>
          </p:nvPr>
        </p:nvSpPr>
        <p:spPr>
          <a:xfrm>
            <a:off x="202550" y="1202223"/>
            <a:ext cx="8629800" cy="3366552"/>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300"/>
              </a:spcBef>
              <a:spcAft>
                <a:spcPts val="300"/>
              </a:spcAft>
              <a:buClr>
                <a:srgbClr val="000000"/>
              </a:buClr>
              <a:buSzPts val="1400"/>
              <a:buChar char="●"/>
            </a:pPr>
            <a:r>
              <a:rPr lang="en-US" sz="1400" dirty="0">
                <a:solidFill>
                  <a:srgbClr val="000000"/>
                </a:solidFill>
              </a:rPr>
              <a:t>For several years now, investing in the stock market has demonstrably proven to be a good investment option</a:t>
            </a:r>
            <a:endParaRPr sz="1400" dirty="0">
              <a:solidFill>
                <a:srgbClr val="000000"/>
              </a:solidFill>
            </a:endParaRPr>
          </a:p>
          <a:p>
            <a:pPr marL="457200" lvl="0" indent="-317500" algn="l" rtl="0">
              <a:lnSpc>
                <a:spcPct val="115000"/>
              </a:lnSpc>
              <a:spcBef>
                <a:spcPts val="300"/>
              </a:spcBef>
              <a:spcAft>
                <a:spcPts val="300"/>
              </a:spcAft>
              <a:buClr>
                <a:srgbClr val="000000"/>
              </a:buClr>
              <a:buSzPts val="1400"/>
              <a:buChar char="●"/>
            </a:pPr>
            <a:r>
              <a:rPr lang="en" sz="1400" dirty="0">
                <a:solidFill>
                  <a:srgbClr val="000000"/>
                </a:solidFill>
              </a:rPr>
              <a:t>Portfolio diversification is a critical consideration when contemplating or analyzing the purchase of stocks; on average, diversification reduces investment risk</a:t>
            </a:r>
          </a:p>
          <a:p>
            <a:pPr marL="457200" lvl="0" indent="-317500" algn="l" rtl="0">
              <a:lnSpc>
                <a:spcPct val="115000"/>
              </a:lnSpc>
              <a:spcBef>
                <a:spcPts val="300"/>
              </a:spcBef>
              <a:spcAft>
                <a:spcPts val="300"/>
              </a:spcAft>
              <a:buClr>
                <a:srgbClr val="000000"/>
              </a:buClr>
              <a:buSzPts val="1400"/>
              <a:buChar char="●"/>
            </a:pPr>
            <a:r>
              <a:rPr lang="en" sz="1400" dirty="0">
                <a:solidFill>
                  <a:srgbClr val="000000"/>
                </a:solidFill>
              </a:rPr>
              <a:t>Several financial metrics characterize securities in the stock market and influence the profitability of investments</a:t>
            </a:r>
          </a:p>
          <a:p>
            <a:pPr indent="-317500">
              <a:spcBef>
                <a:spcPts val="300"/>
              </a:spcBef>
              <a:spcAft>
                <a:spcPts val="300"/>
              </a:spcAft>
              <a:buClr>
                <a:srgbClr val="000000"/>
              </a:buClr>
              <a:buSzPts val="1400"/>
            </a:pPr>
            <a:r>
              <a:rPr lang="en-US" sz="1400" dirty="0">
                <a:solidFill>
                  <a:srgbClr val="000000"/>
                </a:solidFill>
              </a:rPr>
              <a:t>I have been hired by </a:t>
            </a:r>
            <a:r>
              <a:rPr lang="en-US" sz="1400" dirty="0" err="1">
                <a:solidFill>
                  <a:srgbClr val="000000"/>
                </a:solidFill>
              </a:rPr>
              <a:t>Trade&amp;Ahead</a:t>
            </a:r>
            <a:r>
              <a:rPr lang="en-US" sz="1400" dirty="0">
                <a:solidFill>
                  <a:srgbClr val="000000"/>
                </a:solidFill>
              </a:rPr>
              <a:t>, a financial consultancy firm, to help analyze some collected data on stock price and related financial metrics for a number of companies listed under the New York Stock Exchange</a:t>
            </a:r>
          </a:p>
          <a:p>
            <a:pPr indent="-317500">
              <a:spcBef>
                <a:spcPts val="300"/>
              </a:spcBef>
              <a:spcAft>
                <a:spcPts val="300"/>
              </a:spcAft>
              <a:buClr>
                <a:srgbClr val="000000"/>
              </a:buClr>
              <a:buSzPts val="1400"/>
            </a:pPr>
            <a:r>
              <a:rPr lang="en-US" sz="1400" dirty="0">
                <a:solidFill>
                  <a:srgbClr val="000000"/>
                </a:solidFill>
              </a:rPr>
              <a:t>The analysis comprises grouping the stocks using available attributes, providing insights on group characteristics and, thus, helping </a:t>
            </a:r>
            <a:r>
              <a:rPr lang="en-US" sz="1400" dirty="0" err="1">
                <a:solidFill>
                  <a:srgbClr val="000000"/>
                </a:solidFill>
              </a:rPr>
              <a:t>Trade&amp;Ahead</a:t>
            </a:r>
            <a:r>
              <a:rPr lang="en-US" sz="1400" dirty="0">
                <a:solidFill>
                  <a:srgbClr val="000000"/>
                </a:solidFill>
              </a:rPr>
              <a:t> provide personalized investment guidance to its clients</a:t>
            </a:r>
            <a:endParaRPr sz="1400"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202550" y="629523"/>
            <a:ext cx="8629800" cy="572700"/>
          </a:xfrm>
          <a:prstGeom prst="rect">
            <a:avLst/>
          </a:prstGeom>
          <a:noFill/>
          <a:ln>
            <a:solidFill>
              <a:schemeClr val="accent1"/>
            </a:solid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rPr>
              <a:t>Solution Approach</a:t>
            </a:r>
            <a:endParaRPr dirty="0">
              <a:solidFill>
                <a:srgbClr val="000000"/>
              </a:solidFill>
            </a:endParaRPr>
          </a:p>
        </p:txBody>
      </p:sp>
      <p:sp>
        <p:nvSpPr>
          <p:cNvPr id="125" name="Google Shape;125;p3"/>
          <p:cNvSpPr txBox="1">
            <a:spLocks noGrp="1"/>
          </p:cNvSpPr>
          <p:nvPr>
            <p:ph type="body" idx="1"/>
          </p:nvPr>
        </p:nvSpPr>
        <p:spPr>
          <a:xfrm>
            <a:off x="202550" y="1202223"/>
            <a:ext cx="8629800" cy="3366552"/>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400"/>
              </a:spcBef>
              <a:spcAft>
                <a:spcPts val="400"/>
              </a:spcAft>
              <a:buClr>
                <a:srgbClr val="000000"/>
              </a:buClr>
              <a:buSzPts val="1400"/>
              <a:buChar char="●"/>
            </a:pPr>
            <a:r>
              <a:rPr lang="en-US" sz="1400" dirty="0">
                <a:solidFill>
                  <a:srgbClr val="000000"/>
                </a:solidFill>
              </a:rPr>
              <a:t>Steps taken to accomplish the task:</a:t>
            </a:r>
            <a:endParaRPr sz="1400" dirty="0">
              <a:solidFill>
                <a:srgbClr val="000000"/>
              </a:solidFill>
            </a:endParaRPr>
          </a:p>
          <a:p>
            <a:pPr lvl="1" indent="-317500">
              <a:spcBef>
                <a:spcPts val="400"/>
              </a:spcBef>
              <a:spcAft>
                <a:spcPts val="400"/>
              </a:spcAft>
              <a:buClr>
                <a:srgbClr val="000000"/>
              </a:buClr>
              <a:buSzPts val="1400"/>
              <a:buFont typeface="Wingdings" pitchFamily="2" charset="2"/>
              <a:buChar char="v"/>
            </a:pPr>
            <a:r>
              <a:rPr lang="en" sz="1200" dirty="0">
                <a:solidFill>
                  <a:srgbClr val="000000"/>
                </a:solidFill>
              </a:rPr>
              <a:t>General Analysis of the data to uncover information such as shape, data types, and statistical summary</a:t>
            </a:r>
          </a:p>
          <a:p>
            <a:pPr lvl="1" indent="-317500">
              <a:spcBef>
                <a:spcPts val="400"/>
              </a:spcBef>
              <a:spcAft>
                <a:spcPts val="400"/>
              </a:spcAft>
              <a:buClr>
                <a:srgbClr val="000000"/>
              </a:buClr>
              <a:buSzPts val="1400"/>
              <a:buFont typeface="Wingdings" pitchFamily="2" charset="2"/>
              <a:buChar char="v"/>
            </a:pPr>
            <a:r>
              <a:rPr lang="en" sz="1200" dirty="0">
                <a:solidFill>
                  <a:srgbClr val="000000"/>
                </a:solidFill>
              </a:rPr>
              <a:t>Exploratory Data Analysis to explore the distributions of individual attributes as well as interaction between their respective variables</a:t>
            </a:r>
          </a:p>
          <a:p>
            <a:pPr lvl="1" indent="-317500">
              <a:spcBef>
                <a:spcPts val="400"/>
              </a:spcBef>
              <a:spcAft>
                <a:spcPts val="400"/>
              </a:spcAft>
              <a:buClr>
                <a:srgbClr val="000000"/>
              </a:buClr>
              <a:buSzPts val="1400"/>
              <a:buFont typeface="Wingdings" pitchFamily="2" charset="2"/>
              <a:buChar char="v"/>
            </a:pPr>
            <a:r>
              <a:rPr lang="en" sz="1200" dirty="0">
                <a:solidFill>
                  <a:srgbClr val="000000"/>
                </a:solidFill>
              </a:rPr>
              <a:t>Data Preprocessing, specifically scaling using the Standard Scaler, in preparation for clustering using various cluster algorithms</a:t>
            </a:r>
          </a:p>
          <a:p>
            <a:pPr lvl="1" indent="-317500">
              <a:spcBef>
                <a:spcPts val="400"/>
              </a:spcBef>
              <a:spcAft>
                <a:spcPts val="400"/>
              </a:spcAft>
              <a:buClr>
                <a:srgbClr val="000000"/>
              </a:buClr>
              <a:buSzPts val="1400"/>
              <a:buFont typeface="Wingdings" pitchFamily="2" charset="2"/>
              <a:buChar char="v"/>
            </a:pPr>
            <a:r>
              <a:rPr lang="en" sz="1200" dirty="0">
                <a:solidFill>
                  <a:srgbClr val="000000"/>
                </a:solidFill>
              </a:rPr>
              <a:t>U</a:t>
            </a:r>
            <a:r>
              <a:rPr lang="en-US" sz="1200" dirty="0">
                <a:solidFill>
                  <a:srgbClr val="000000"/>
                </a:solidFill>
              </a:rPr>
              <a:t>s</a:t>
            </a:r>
            <a:r>
              <a:rPr lang="en" sz="1200" dirty="0">
                <a:solidFill>
                  <a:srgbClr val="000000"/>
                </a:solidFill>
              </a:rPr>
              <a:t>e of K-means and Hierarchical clustering to group the stocks into several number of clusters and evaluating the clusters using the Elbow Plot and Silhouette Scores for K-means and Dendrograms and Cophenetic Correlation for Hierarchical clustering</a:t>
            </a:r>
          </a:p>
          <a:p>
            <a:pPr lvl="1" indent="-317500">
              <a:spcBef>
                <a:spcPts val="400"/>
              </a:spcBef>
              <a:spcAft>
                <a:spcPts val="400"/>
              </a:spcAft>
              <a:buClr>
                <a:srgbClr val="000000"/>
              </a:buClr>
              <a:buSzPts val="1400"/>
              <a:buFont typeface="Wingdings" pitchFamily="2" charset="2"/>
              <a:buChar char="v"/>
            </a:pPr>
            <a:r>
              <a:rPr lang="en" sz="1200" dirty="0">
                <a:solidFill>
                  <a:srgbClr val="000000"/>
                </a:solidFill>
              </a:rPr>
              <a:t>Finally, exploration of chosen clustering options and uncovering of insights such as the sizes and constitution of the clusters and the performance of the provided metrics across the clusters</a:t>
            </a:r>
            <a:endParaRPr sz="1200" dirty="0">
              <a:solidFill>
                <a:srgbClr val="000000"/>
              </a:solidFill>
            </a:endParaRPr>
          </a:p>
        </p:txBody>
      </p:sp>
    </p:spTree>
    <p:extLst>
      <p:ext uri="{BB962C8B-B14F-4D97-AF65-F5344CB8AC3E}">
        <p14:creationId xmlns:p14="http://schemas.microsoft.com/office/powerpoint/2010/main" val="2827407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29523"/>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000000"/>
                </a:solidFill>
              </a:rPr>
              <a:t>EDA Results: Univariate Analysis: </a:t>
            </a:r>
            <a:r>
              <a:rPr lang="en-US" dirty="0">
                <a:solidFill>
                  <a:srgbClr val="000000"/>
                </a:solidFill>
              </a:rPr>
              <a:t>Current Price</a:t>
            </a:r>
            <a:r>
              <a:rPr lang="en" dirty="0">
                <a:solidFill>
                  <a:srgbClr val="000000"/>
                </a:solidFill>
              </a:rPr>
              <a:t> </a:t>
            </a:r>
            <a:endParaRPr dirty="0">
              <a:solidFill>
                <a:srgbClr val="000000"/>
              </a:solidFill>
            </a:endParaRPr>
          </a:p>
        </p:txBody>
      </p:sp>
      <p:sp>
        <p:nvSpPr>
          <p:cNvPr id="131" name="Google Shape;131;g10e9006cb6c_1_7"/>
          <p:cNvSpPr txBox="1">
            <a:spLocks noGrp="1"/>
          </p:cNvSpPr>
          <p:nvPr>
            <p:ph type="body" idx="1"/>
          </p:nvPr>
        </p:nvSpPr>
        <p:spPr>
          <a:xfrm>
            <a:off x="202550" y="3987210"/>
            <a:ext cx="8629800" cy="581564"/>
          </a:xfrm>
          <a:prstGeom prst="rect">
            <a:avLst/>
          </a:prstGeom>
          <a:noFill/>
          <a:ln>
            <a:solidFill>
              <a:schemeClr val="accent1"/>
            </a:solid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We have confirmation that the distribution of Current Price is right-skewed with several upper outliers</a:t>
            </a:r>
          </a:p>
          <a:p>
            <a:pPr marL="457200" lvl="0" indent="-317500" algn="l" rtl="0">
              <a:lnSpc>
                <a:spcPct val="115000"/>
              </a:lnSpc>
              <a:spcBef>
                <a:spcPts val="0"/>
              </a:spcBef>
              <a:spcAft>
                <a:spcPts val="0"/>
              </a:spcAft>
              <a:buClr>
                <a:srgbClr val="000000"/>
              </a:buClr>
              <a:buSzPts val="1400"/>
              <a:buChar char="●"/>
            </a:pPr>
            <a:r>
              <a:rPr lang="en-US" sz="1200" dirty="0">
                <a:solidFill>
                  <a:srgbClr val="000000"/>
                </a:solidFill>
              </a:rPr>
              <a:t>The mean, about 80, is 20 greater than the median</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dirty="0">
                <a:solidFill>
                  <a:schemeClr val="hlink"/>
                </a:solidFill>
                <a:latin typeface="Nunito"/>
                <a:ea typeface="Nunito"/>
                <a:cs typeface="Nunito"/>
                <a:sym typeface="Nunito"/>
                <a:hlinkClick r:id="rId3" action="ppaction://hlinksldjump"/>
              </a:rPr>
              <a:t>Link to Appendix slide on data background check</a:t>
            </a:r>
            <a:endParaRPr sz="1200" i="1" dirty="0">
              <a:solidFill>
                <a:srgbClr val="666666"/>
              </a:solidFill>
              <a:latin typeface="Nunito"/>
              <a:ea typeface="Nunito"/>
              <a:cs typeface="Nunito"/>
              <a:sym typeface="Nunito"/>
            </a:endParaRPr>
          </a:p>
        </p:txBody>
      </p:sp>
      <p:pic>
        <p:nvPicPr>
          <p:cNvPr id="2050" name="Picture 2">
            <a:extLst>
              <a:ext uri="{FF2B5EF4-FFF2-40B4-BE49-F238E27FC236}">
                <a16:creationId xmlns:a16="http://schemas.microsoft.com/office/drawing/2014/main" id="{FBBBF944-DD22-A9FE-051E-977CE596A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202223"/>
            <a:ext cx="8616014" cy="278498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29523"/>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000000"/>
                </a:solidFill>
              </a:rPr>
              <a:t>EDA Results: Univariate Analysis: </a:t>
            </a:r>
            <a:r>
              <a:rPr lang="en-US" dirty="0">
                <a:solidFill>
                  <a:srgbClr val="000000"/>
                </a:solidFill>
              </a:rPr>
              <a:t>Price Change</a:t>
            </a:r>
            <a:endParaRPr dirty="0">
              <a:solidFill>
                <a:srgbClr val="000000"/>
              </a:solidFill>
            </a:endParaRPr>
          </a:p>
        </p:txBody>
      </p:sp>
      <p:sp>
        <p:nvSpPr>
          <p:cNvPr id="131" name="Google Shape;131;g10e9006cb6c_1_7"/>
          <p:cNvSpPr txBox="1">
            <a:spLocks noGrp="1"/>
          </p:cNvSpPr>
          <p:nvPr>
            <p:ph type="body" idx="1"/>
          </p:nvPr>
        </p:nvSpPr>
        <p:spPr>
          <a:xfrm>
            <a:off x="202550" y="3987210"/>
            <a:ext cx="8629800" cy="581564"/>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200" b="0" i="0" dirty="0">
                <a:solidFill>
                  <a:srgbClr val="212121"/>
                </a:solidFill>
                <a:effectLst/>
                <a:latin typeface="Roboto" panose="02000000000000000000" pitchFamily="2" charset="0"/>
              </a:rPr>
              <a:t>Price Change is left-skewed but slightly symmetrical with several outliers on both ends of the distribution</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The mean, 4, is 1 lower than the median</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dirty="0">
                <a:solidFill>
                  <a:schemeClr val="hlink"/>
                </a:solidFill>
                <a:latin typeface="Nunito"/>
                <a:ea typeface="Nunito"/>
                <a:cs typeface="Nunito"/>
                <a:sym typeface="Nunito"/>
                <a:hlinkClick r:id="rId3" action="ppaction://hlinksldjump"/>
              </a:rPr>
              <a:t>Link to Appendix slide on data background check</a:t>
            </a:r>
            <a:endParaRPr sz="1200" i="1" dirty="0">
              <a:solidFill>
                <a:srgbClr val="666666"/>
              </a:solidFill>
              <a:latin typeface="Nunito"/>
              <a:ea typeface="Nunito"/>
              <a:cs typeface="Nunito"/>
              <a:sym typeface="Nunito"/>
            </a:endParaRPr>
          </a:p>
        </p:txBody>
      </p:sp>
      <p:pic>
        <p:nvPicPr>
          <p:cNvPr id="4098" name="Picture 2">
            <a:extLst>
              <a:ext uri="{FF2B5EF4-FFF2-40B4-BE49-F238E27FC236}">
                <a16:creationId xmlns:a16="http://schemas.microsoft.com/office/drawing/2014/main" id="{1751B84C-20DD-5B11-EF1D-3E75BE7E5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1" y="1202222"/>
            <a:ext cx="8629799" cy="278498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508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29523"/>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000000"/>
                </a:solidFill>
              </a:rPr>
              <a:t>EDA Results: Univariate Analysis: </a:t>
            </a:r>
            <a:r>
              <a:rPr lang="en-US" dirty="0">
                <a:solidFill>
                  <a:srgbClr val="000000"/>
                </a:solidFill>
              </a:rPr>
              <a:t>Volatility</a:t>
            </a:r>
            <a:endParaRPr dirty="0">
              <a:solidFill>
                <a:srgbClr val="000000"/>
              </a:solidFill>
            </a:endParaRPr>
          </a:p>
        </p:txBody>
      </p:sp>
      <p:sp>
        <p:nvSpPr>
          <p:cNvPr id="131" name="Google Shape;131;g10e9006cb6c_1_7"/>
          <p:cNvSpPr txBox="1">
            <a:spLocks noGrp="1"/>
          </p:cNvSpPr>
          <p:nvPr>
            <p:ph type="body" idx="1"/>
          </p:nvPr>
        </p:nvSpPr>
        <p:spPr>
          <a:xfrm>
            <a:off x="202550" y="3987210"/>
            <a:ext cx="8629800" cy="581564"/>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200" b="0" i="0" dirty="0">
                <a:solidFill>
                  <a:srgbClr val="212121"/>
                </a:solidFill>
                <a:effectLst/>
                <a:latin typeface="Roboto" panose="02000000000000000000" pitchFamily="2" charset="0"/>
              </a:rPr>
              <a:t>Volatility is heavily right-skewed with several upper outliers</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The mean, about 1.5, is approximately 0.16 greater than the median</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dirty="0">
                <a:solidFill>
                  <a:schemeClr val="hlink"/>
                </a:solidFill>
                <a:latin typeface="Nunito"/>
                <a:ea typeface="Nunito"/>
                <a:cs typeface="Nunito"/>
                <a:sym typeface="Nunito"/>
                <a:hlinkClick r:id="rId3" action="ppaction://hlinksldjump"/>
              </a:rPr>
              <a:t>Link to Appendix slide on data background check</a:t>
            </a:r>
            <a:endParaRPr sz="1200" i="1" dirty="0">
              <a:solidFill>
                <a:srgbClr val="666666"/>
              </a:solidFill>
              <a:latin typeface="Nunito"/>
              <a:ea typeface="Nunito"/>
              <a:cs typeface="Nunito"/>
              <a:sym typeface="Nunito"/>
            </a:endParaRPr>
          </a:p>
        </p:txBody>
      </p:sp>
      <p:pic>
        <p:nvPicPr>
          <p:cNvPr id="6146" name="Picture 2">
            <a:extLst>
              <a:ext uri="{FF2B5EF4-FFF2-40B4-BE49-F238E27FC236}">
                <a16:creationId xmlns:a16="http://schemas.microsoft.com/office/drawing/2014/main" id="{F5236CCD-8D4E-21E5-F663-D98B86058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50" y="1202222"/>
            <a:ext cx="8616014" cy="278498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212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629523"/>
            <a:ext cx="8629800" cy="572700"/>
          </a:xfrm>
          <a:prstGeom prst="rect">
            <a:avLst/>
          </a:prstGeom>
          <a:noFill/>
          <a:ln>
            <a:solidFill>
              <a:schemeClr val="accent1"/>
            </a:solidFill>
          </a:ln>
        </p:spPr>
        <p:txBody>
          <a:bodyPr spcFirstLastPara="1" wrap="square" lIns="91425" tIns="91425" rIns="91425" bIns="91425" anchor="t" anchorCtr="0">
            <a:noAutofit/>
          </a:bodyPr>
          <a:lstStyle/>
          <a:p>
            <a:r>
              <a:rPr lang="en" dirty="0">
                <a:solidFill>
                  <a:srgbClr val="000000"/>
                </a:solidFill>
              </a:rPr>
              <a:t>EDA Results: Univariate Analysis: </a:t>
            </a:r>
            <a:r>
              <a:rPr lang="en-US" dirty="0">
                <a:solidFill>
                  <a:srgbClr val="000000"/>
                </a:solidFill>
              </a:rPr>
              <a:t>ROE</a:t>
            </a:r>
            <a:endParaRPr dirty="0">
              <a:solidFill>
                <a:srgbClr val="000000"/>
              </a:solidFill>
            </a:endParaRPr>
          </a:p>
        </p:txBody>
      </p:sp>
      <p:sp>
        <p:nvSpPr>
          <p:cNvPr id="131" name="Google Shape;131;g10e9006cb6c_1_7"/>
          <p:cNvSpPr txBox="1">
            <a:spLocks noGrp="1"/>
          </p:cNvSpPr>
          <p:nvPr>
            <p:ph type="body" idx="1"/>
          </p:nvPr>
        </p:nvSpPr>
        <p:spPr>
          <a:xfrm>
            <a:off x="202550" y="3987210"/>
            <a:ext cx="8629800" cy="581564"/>
          </a:xfrm>
          <a:prstGeom prst="rect">
            <a:avLst/>
          </a:prstGeom>
          <a:noFill/>
          <a:ln>
            <a:solidFill>
              <a:schemeClr val="accent1"/>
            </a:solidFill>
          </a:ln>
        </p:spPr>
        <p:txBody>
          <a:bodyPr spcFirstLastPara="1" wrap="square" lIns="91425" tIns="91425" rIns="91425" bIns="91425" anchor="t" anchorCtr="0">
            <a:noAutofit/>
          </a:bodyPr>
          <a:lstStyle/>
          <a:p>
            <a:pPr algn="l">
              <a:buFont typeface="Arial" panose="020B0604020202020204" pitchFamily="34" charset="0"/>
              <a:buChar char="•"/>
            </a:pPr>
            <a:r>
              <a:rPr lang="en-US" sz="1200" b="0" i="0" dirty="0">
                <a:solidFill>
                  <a:srgbClr val="212121"/>
                </a:solidFill>
                <a:effectLst/>
                <a:latin typeface="Roboto" panose="02000000000000000000" pitchFamily="2" charset="0"/>
              </a:rPr>
              <a:t>The ROE is heavily right-skewed with several upper outliers</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The mean, 40, is 25 greater than the median</a:t>
            </a: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dirty="0">
                <a:solidFill>
                  <a:schemeClr val="hlink"/>
                </a:solidFill>
                <a:latin typeface="Nunito"/>
                <a:ea typeface="Nunito"/>
                <a:cs typeface="Nunito"/>
                <a:sym typeface="Nunito"/>
                <a:hlinkClick r:id="rId3" action="ppaction://hlinksldjump"/>
              </a:rPr>
              <a:t>Link to Appendix slide on data background check</a:t>
            </a:r>
            <a:endParaRPr sz="1200" i="1" dirty="0">
              <a:solidFill>
                <a:srgbClr val="666666"/>
              </a:solidFill>
              <a:latin typeface="Nunito"/>
              <a:ea typeface="Nunito"/>
              <a:cs typeface="Nunito"/>
              <a:sym typeface="Nunito"/>
            </a:endParaRPr>
          </a:p>
        </p:txBody>
      </p:sp>
      <p:pic>
        <p:nvPicPr>
          <p:cNvPr id="8194" name="Picture 2">
            <a:extLst>
              <a:ext uri="{FF2B5EF4-FFF2-40B4-BE49-F238E27FC236}">
                <a16:creationId xmlns:a16="http://schemas.microsoft.com/office/drawing/2014/main" id="{6C748B5A-B9F7-3AB5-16B3-FF6CD55C3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764" y="1202222"/>
            <a:ext cx="8629800" cy="278498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287488"/>
      </p:ext>
    </p:extLst>
  </p:cSld>
  <p:clrMapOvr>
    <a:masterClrMapping/>
  </p:clrMapOvr>
</p:sld>
</file>

<file path=ppt/theme/theme1.xml><?xml version="1.0" encoding="utf-8"?>
<a:theme xmlns:a="http://schemas.openxmlformats.org/drawingml/2006/main" name="Just Logo">
  <a:themeElements>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656</TotalTime>
  <Words>3577</Words>
  <Application>Microsoft Macintosh PowerPoint</Application>
  <PresentationFormat>On-screen Show (16:9)</PresentationFormat>
  <Paragraphs>261</Paragraphs>
  <Slides>38</Slides>
  <Notes>38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38</vt:i4>
      </vt:variant>
    </vt:vector>
  </HeadingPairs>
  <TitlesOfParts>
    <vt:vector size="47" baseType="lpstr">
      <vt:lpstr>Nunito</vt:lpstr>
      <vt:lpstr>Arial</vt:lpstr>
      <vt:lpstr>Calibri</vt:lpstr>
      <vt:lpstr>Wingdings</vt:lpstr>
      <vt:lpstr>Nunito SemiBold</vt:lpstr>
      <vt:lpstr>Roboto</vt:lpstr>
      <vt:lpstr>Nunito ExtraBold</vt:lpstr>
      <vt:lpstr>Just Logo</vt:lpstr>
      <vt:lpstr>Just Logo</vt:lpstr>
      <vt:lpstr>Trade&amp;Ahead Investment Consulting</vt:lpstr>
      <vt:lpstr>Contents / Agenda</vt:lpstr>
      <vt:lpstr>Executive Summary </vt:lpstr>
      <vt:lpstr>Business Problem Overview</vt:lpstr>
      <vt:lpstr>Solution Approach</vt:lpstr>
      <vt:lpstr>EDA Results: Univariate Analysis: Current Price </vt:lpstr>
      <vt:lpstr>EDA Results: Univariate Analysis: Price Change</vt:lpstr>
      <vt:lpstr>EDA Results: Univariate Analysis: Volatility</vt:lpstr>
      <vt:lpstr>EDA Results: Univariate Analysis: ROE</vt:lpstr>
      <vt:lpstr>EDA Results: Univariate Analysis: Cash Ratio</vt:lpstr>
      <vt:lpstr>EDA Results: Univariate Analysis: Net Cash Flow</vt:lpstr>
      <vt:lpstr>EDA Results: Univariate Analysis: Net Income</vt:lpstr>
      <vt:lpstr>EDA Results: Univariate Analysis: Earnings Per Share</vt:lpstr>
      <vt:lpstr>EDA Results: Univariate Analysis: Estimated Shares Outstanding</vt:lpstr>
      <vt:lpstr>EDA Results: Univariate Analysis: P/E Ratio</vt:lpstr>
      <vt:lpstr>EDA Results: Univariate Analysis: P/B Ratio</vt:lpstr>
      <vt:lpstr>EDA Results: Univariate Analysis: GICS Sector</vt:lpstr>
      <vt:lpstr>EDA Results: Univariate Analysis: GICS Sub Industry</vt:lpstr>
      <vt:lpstr>EDA Results: Bivariate Analysis: Correlation Check</vt:lpstr>
      <vt:lpstr>EDA Results: Bivariate Analysis: Price Change vs GICS Sector</vt:lpstr>
      <vt:lpstr>EDA Results: Bivariate Analysis: Cash Ratio vs GICS Sector</vt:lpstr>
      <vt:lpstr>EDA Results: Bivariate Analysis: P/E Ratio vs GICS Sector</vt:lpstr>
      <vt:lpstr>EDA Results: Bivariate Analysis: Volatility vs GICS Sector</vt:lpstr>
      <vt:lpstr>Data Preprocessing </vt:lpstr>
      <vt:lpstr>K-Means Clustering Summary: Cluster Profiling (1/2)</vt:lpstr>
      <vt:lpstr>K-Means Clustering Summary: Cluster Profiling (2/2)</vt:lpstr>
      <vt:lpstr>Hierarchical Clustering Summary: Cluster Profiling (1/2)</vt:lpstr>
      <vt:lpstr>Hierarchical Clustering Summary: Cluster Profiling (2/2)</vt:lpstr>
      <vt:lpstr>APPENDIX</vt:lpstr>
      <vt:lpstr>Data Background and Contents: Data Types and Sample display</vt:lpstr>
      <vt:lpstr>Data Background and Contents: Statistical Summary</vt:lpstr>
      <vt:lpstr>K-Means Clustering Technique: Checking Elbow Plot</vt:lpstr>
      <vt:lpstr>K-Means Clustering Technique: Silhouette Scores (1/2)</vt:lpstr>
      <vt:lpstr>K-Means Clustering Technique: Silhouette Scores (2/2)</vt:lpstr>
      <vt:lpstr>Hierarchical Clustering Technique: Cophenetic Correlation (1/2)</vt:lpstr>
      <vt:lpstr>Hierarchical Clustering Technique: Cophenetic Correlation (2/2): Focus on Euclidean Distance</vt:lpstr>
      <vt:lpstr>K-Means vs Hierarchical Clustering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Trade&amp;Ahead Investment Consulting</dc:title>
  <cp:lastModifiedBy>Ariel Sama</cp:lastModifiedBy>
  <cp:revision>27</cp:revision>
  <dcterms:modified xsi:type="dcterms:W3CDTF">2024-02-29T11:38:03Z</dcterms:modified>
</cp:coreProperties>
</file>